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564" r:id="rId2"/>
    <p:sldId id="495" r:id="rId3"/>
    <p:sldId id="496" r:id="rId4"/>
    <p:sldId id="497" r:id="rId5"/>
    <p:sldId id="498" r:id="rId6"/>
    <p:sldId id="499" r:id="rId7"/>
    <p:sldId id="500" r:id="rId8"/>
    <p:sldId id="501" r:id="rId9"/>
    <p:sldId id="502" r:id="rId10"/>
    <p:sldId id="503" r:id="rId11"/>
    <p:sldId id="504" r:id="rId12"/>
    <p:sldId id="505" r:id="rId13"/>
    <p:sldId id="506" r:id="rId14"/>
    <p:sldId id="507" r:id="rId15"/>
    <p:sldId id="508" r:id="rId16"/>
    <p:sldId id="509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2" r:id="rId29"/>
    <p:sldId id="523" r:id="rId30"/>
    <p:sldId id="524" r:id="rId31"/>
    <p:sldId id="526" r:id="rId32"/>
    <p:sldId id="527" r:id="rId33"/>
    <p:sldId id="529" r:id="rId34"/>
    <p:sldId id="456" r:id="rId35"/>
  </p:sldIdLst>
  <p:sldSz cx="12192000" cy="6858000"/>
  <p:notesSz cx="7010400" cy="92964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orient="horz" pos="2868">
          <p15:clr>
            <a:srgbClr val="A4A3A4"/>
          </p15:clr>
        </p15:guide>
        <p15:guide id="3" orient="horz" pos="1284">
          <p15:clr>
            <a:srgbClr val="A4A3A4"/>
          </p15:clr>
        </p15:guide>
        <p15:guide id="4" pos="3840">
          <p15:clr>
            <a:srgbClr val="A4A3A4"/>
          </p15:clr>
        </p15:guide>
        <p15:guide id="5" pos="12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39">
          <p15:clr>
            <a:srgbClr val="A4A3A4"/>
          </p15:clr>
        </p15:guide>
        <p15:guide id="2" orient="horz" pos="2907">
          <p15:clr>
            <a:srgbClr val="A4A3A4"/>
          </p15:clr>
        </p15:guide>
        <p15:guide id="3" pos="2880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9F0"/>
    <a:srgbClr val="009AD0"/>
    <a:srgbClr val="002060"/>
    <a:srgbClr val="009900"/>
    <a:srgbClr val="FF0000"/>
    <a:srgbClr val="F79646"/>
    <a:srgbClr val="245D60"/>
    <a:srgbClr val="DD4633"/>
    <a:srgbClr val="CCCC00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 autoAdjust="0"/>
    <p:restoredTop sz="66615" autoAdjust="0"/>
  </p:normalViewPr>
  <p:slideViewPr>
    <p:cSldViewPr snapToGrid="0">
      <p:cViewPr varScale="1">
        <p:scale>
          <a:sx n="72" d="100"/>
          <a:sy n="72" d="100"/>
        </p:scale>
        <p:origin x="2192" y="184"/>
      </p:cViewPr>
      <p:guideLst>
        <p:guide orient="horz" pos="2144"/>
        <p:guide orient="horz" pos="2868"/>
        <p:guide orient="horz" pos="1284"/>
        <p:guide pos="3840"/>
        <p:guide pos="12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1680"/>
    </p:cViewPr>
  </p:sorterViewPr>
  <p:notesViewPr>
    <p:cSldViewPr snapToGrid="0">
      <p:cViewPr varScale="1">
        <p:scale>
          <a:sx n="58" d="100"/>
          <a:sy n="58" d="100"/>
        </p:scale>
        <p:origin x="-2790" y="-78"/>
      </p:cViewPr>
      <p:guideLst>
        <p:guide orient="horz" pos="2139"/>
        <p:guide orient="horz" pos="2907"/>
        <p:guide pos="2880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344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 algn="r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915CCEA-4D12-4250-ABBC-1F15DE901CBC}" type="datetimeFigureOut">
              <a:rPr lang="zh-CN" altLang="en-US"/>
              <a:t>2025/9/26</a:t>
            </a:fld>
            <a:endParaRPr lang="en-US" altLang="zh-CN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429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344" y="8829429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 algn="r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6A76C4A-4CA1-4C6A-946C-E26A5534DC9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1141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97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1344" y="1"/>
            <a:ext cx="3037840" cy="46697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FAF2163-2CD8-43A9-AAB8-953EE3B200FA}" type="datetimeFigureOut">
              <a:rPr lang="zh-CN" altLang="en-US"/>
              <a:t>2025/9/26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1040" y="4473894"/>
            <a:ext cx="5608320" cy="366045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29429"/>
            <a:ext cx="3037840" cy="46697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1344" y="8829429"/>
            <a:ext cx="3037840" cy="46697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798234E-E7EE-4FBE-B288-F5A88D0BAAD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54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271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40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113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196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175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662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57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039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491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39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224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003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605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731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118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49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116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6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881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819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76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96523" y="6437085"/>
            <a:ext cx="1968290" cy="366871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-1" y="6817500"/>
            <a:ext cx="12204000" cy="40500"/>
            <a:chOff x="-1" y="6019811"/>
            <a:chExt cx="9144000" cy="40500"/>
          </a:xfrm>
        </p:grpSpPr>
        <p:sp>
          <p:nvSpPr>
            <p:cNvPr id="11" name="矩形 7"/>
            <p:cNvSpPr>
              <a:spLocks noChangeArrowheads="1"/>
            </p:cNvSpPr>
            <p:nvPr userDrawn="1"/>
          </p:nvSpPr>
          <p:spPr bwMode="auto">
            <a:xfrm>
              <a:off x="3973509" y="6019811"/>
              <a:ext cx="3238531" cy="40500"/>
            </a:xfrm>
            <a:prstGeom prst="rect">
              <a:avLst/>
            </a:prstGeom>
            <a:solidFill>
              <a:srgbClr val="317FB7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8"/>
            <p:cNvSpPr>
              <a:spLocks noChangeArrowheads="1"/>
            </p:cNvSpPr>
            <p:nvPr userDrawn="1"/>
          </p:nvSpPr>
          <p:spPr bwMode="auto">
            <a:xfrm flipH="1">
              <a:off x="-1" y="6019811"/>
              <a:ext cx="2571763" cy="40500"/>
            </a:xfrm>
            <a:prstGeom prst="rect">
              <a:avLst/>
            </a:prstGeom>
            <a:solidFill>
              <a:srgbClr val="92D050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 userDrawn="1"/>
          </p:nvSpPr>
          <p:spPr bwMode="auto">
            <a:xfrm flipH="1">
              <a:off x="2571736" y="6019811"/>
              <a:ext cx="1404964" cy="40500"/>
            </a:xfrm>
            <a:prstGeom prst="rect">
              <a:avLst/>
            </a:prstGeom>
            <a:solidFill>
              <a:srgbClr val="F49022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矩形 12"/>
            <p:cNvSpPr>
              <a:spLocks noChangeArrowheads="1"/>
            </p:cNvSpPr>
            <p:nvPr userDrawn="1"/>
          </p:nvSpPr>
          <p:spPr bwMode="auto">
            <a:xfrm flipH="1">
              <a:off x="7215205" y="6019811"/>
              <a:ext cx="1928794" cy="40500"/>
            </a:xfrm>
            <a:prstGeom prst="rect">
              <a:avLst/>
            </a:prstGeom>
            <a:solidFill>
              <a:srgbClr val="EE3636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16" name="图片 8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68"/>
            <a:ext cx="1716196" cy="50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https://gimg2.baidu.com/image_search/src=http%3A%2F%2Fscibit.com%2Fwp-content%2Fuploads%2Fsites%2F29%2F2016%2F12%2Fmysql.jpg&amp;refer=http%3A%2F%2Fscibit.com&amp;app=2002&amp;size=f9999,10000&amp;q=a80&amp;n=0&amp;g=0n&amp;fmt=jpeg?sec=1617097019&amp;t=50d79522f2407f4e27c19386f4a6644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381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14"/>
          <p:cNvGrpSpPr/>
          <p:nvPr userDrawn="1"/>
        </p:nvGrpSpPr>
        <p:grpSpPr>
          <a:xfrm flipV="1">
            <a:off x="-1" y="6857999"/>
            <a:ext cx="12204000" cy="45719"/>
            <a:chOff x="-1" y="6019811"/>
            <a:chExt cx="9144000" cy="40500"/>
          </a:xfrm>
        </p:grpSpPr>
        <p:sp>
          <p:nvSpPr>
            <p:cNvPr id="11" name="矩形 7"/>
            <p:cNvSpPr>
              <a:spLocks noChangeArrowheads="1"/>
            </p:cNvSpPr>
            <p:nvPr userDrawn="1"/>
          </p:nvSpPr>
          <p:spPr bwMode="auto">
            <a:xfrm>
              <a:off x="3973509" y="6019811"/>
              <a:ext cx="3238531" cy="40500"/>
            </a:xfrm>
            <a:prstGeom prst="rect">
              <a:avLst/>
            </a:prstGeom>
            <a:solidFill>
              <a:srgbClr val="317FB7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8"/>
            <p:cNvSpPr>
              <a:spLocks noChangeArrowheads="1"/>
            </p:cNvSpPr>
            <p:nvPr userDrawn="1"/>
          </p:nvSpPr>
          <p:spPr bwMode="auto">
            <a:xfrm flipH="1">
              <a:off x="-1" y="6019811"/>
              <a:ext cx="2571763" cy="40500"/>
            </a:xfrm>
            <a:prstGeom prst="rect">
              <a:avLst/>
            </a:prstGeom>
            <a:solidFill>
              <a:srgbClr val="92D050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 userDrawn="1"/>
          </p:nvSpPr>
          <p:spPr bwMode="auto">
            <a:xfrm flipH="1">
              <a:off x="2571736" y="6019811"/>
              <a:ext cx="1404964" cy="40500"/>
            </a:xfrm>
            <a:prstGeom prst="rect">
              <a:avLst/>
            </a:prstGeom>
            <a:solidFill>
              <a:srgbClr val="F49022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矩形 12"/>
            <p:cNvSpPr>
              <a:spLocks noChangeArrowheads="1"/>
            </p:cNvSpPr>
            <p:nvPr userDrawn="1"/>
          </p:nvSpPr>
          <p:spPr bwMode="auto">
            <a:xfrm flipH="1">
              <a:off x="7215205" y="6019811"/>
              <a:ext cx="1928794" cy="40500"/>
            </a:xfrm>
            <a:prstGeom prst="rect">
              <a:avLst/>
            </a:prstGeom>
            <a:solidFill>
              <a:srgbClr val="EE3636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16" name="图片 15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23710" y="6450629"/>
            <a:ext cx="1968290" cy="366871"/>
          </a:xfrm>
          <a:prstGeom prst="rect">
            <a:avLst/>
          </a:prstGeom>
        </p:spPr>
      </p:pic>
      <p:pic>
        <p:nvPicPr>
          <p:cNvPr id="17" name="图片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5"/>
            <a:ext cx="2106613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" y="6348551"/>
            <a:ext cx="641405" cy="50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208327" y="6356352"/>
            <a:ext cx="796637" cy="365125"/>
          </a:xfrm>
          <a:prstGeom prst="rect">
            <a:avLst/>
          </a:prstGeom>
        </p:spPr>
        <p:txBody>
          <a:bodyPr lIns="121917" tIns="60958" rIns="121917" bIns="60958"/>
          <a:lstStyle>
            <a:lvl1pPr algn="r">
              <a:defRPr sz="1400"/>
            </a:lvl1pPr>
          </a:lstStyle>
          <a:p>
            <a:fld id="{99FE38DD-D074-4D0B-A898-33F2288C0FC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" y="6328958"/>
            <a:ext cx="641405" cy="50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T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208327" y="6356352"/>
            <a:ext cx="796637" cy="365125"/>
          </a:xfrm>
          <a:prstGeom prst="rect">
            <a:avLst/>
          </a:prstGeom>
        </p:spPr>
        <p:txBody>
          <a:bodyPr lIns="121917" tIns="60958" rIns="121917" bIns="60958"/>
          <a:lstStyle>
            <a:lvl1pPr algn="r">
              <a:defRPr sz="1400"/>
            </a:lvl1pPr>
          </a:lstStyle>
          <a:p>
            <a:fld id="{99FE38DD-D074-4D0B-A898-33F2288C0FC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1" name="矩形 7"/>
          <p:cNvSpPr>
            <a:spLocks noChangeArrowheads="1"/>
          </p:cNvSpPr>
          <p:nvPr userDrawn="1"/>
        </p:nvSpPr>
        <p:spPr bwMode="auto">
          <a:xfrm>
            <a:off x="5298013" y="6807215"/>
            <a:ext cx="4318041" cy="54000"/>
          </a:xfrm>
          <a:prstGeom prst="rect">
            <a:avLst/>
          </a:prstGeom>
          <a:solidFill>
            <a:srgbClr val="317FB7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 8"/>
          <p:cNvSpPr>
            <a:spLocks noChangeArrowheads="1"/>
          </p:cNvSpPr>
          <p:nvPr userDrawn="1"/>
        </p:nvSpPr>
        <p:spPr bwMode="auto">
          <a:xfrm flipH="1">
            <a:off x="-1" y="6807215"/>
            <a:ext cx="3429017" cy="54000"/>
          </a:xfrm>
          <a:prstGeom prst="rect">
            <a:avLst/>
          </a:prstGeom>
          <a:solidFill>
            <a:srgbClr val="92D050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 userDrawn="1"/>
        </p:nvSpPr>
        <p:spPr bwMode="auto">
          <a:xfrm flipH="1">
            <a:off x="3428982" y="6807215"/>
            <a:ext cx="1873285" cy="54000"/>
          </a:xfrm>
          <a:prstGeom prst="rect">
            <a:avLst/>
          </a:prstGeom>
          <a:solidFill>
            <a:srgbClr val="F49022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矩形 12"/>
          <p:cNvSpPr>
            <a:spLocks noChangeArrowheads="1"/>
          </p:cNvSpPr>
          <p:nvPr userDrawn="1"/>
        </p:nvSpPr>
        <p:spPr bwMode="auto">
          <a:xfrm flipH="1">
            <a:off x="9620274" y="6807215"/>
            <a:ext cx="2571725" cy="54000"/>
          </a:xfrm>
          <a:prstGeom prst="rect">
            <a:avLst/>
          </a:prstGeom>
          <a:solidFill>
            <a:srgbClr val="EE3636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" y="6296303"/>
            <a:ext cx="641405" cy="50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大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23209" y="6497747"/>
            <a:ext cx="1968290" cy="366871"/>
          </a:xfrm>
          <a:prstGeom prst="rect">
            <a:avLst/>
          </a:prstGeom>
        </p:spPr>
      </p:pic>
      <p:pic>
        <p:nvPicPr>
          <p:cNvPr id="7" name="Picture 2" descr="https://www.shiep.edu.cn/_upload/article/images/ae/f5/a315f22e46eba7886e93c3942349/e87d7fad-391a-42bc-b0b3-a522274164b9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" y="6063"/>
            <a:ext cx="1647588" cy="39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4215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633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91526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143" y="1"/>
            <a:ext cx="564856" cy="620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 descr="logo.jp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10196523" y="6437085"/>
            <a:ext cx="1968290" cy="3668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2" Type="http://schemas.microsoft.com/office/2007/relationships/media" Target="../media/media15.wav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2" Type="http://schemas.microsoft.com/office/2007/relationships/media" Target="../media/media16.wav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2" Type="http://schemas.microsoft.com/office/2007/relationships/media" Target="../media/media17.wav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2" Type="http://schemas.microsoft.com/office/2007/relationships/media" Target="../media/media18.wav"/><Relationship Id="rId1" Type="http://schemas.openxmlformats.org/officeDocument/2006/relationships/tags" Target="../tags/tag10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2" Type="http://schemas.microsoft.com/office/2007/relationships/media" Target="../media/media19.wav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av"/><Relationship Id="rId2" Type="http://schemas.microsoft.com/office/2007/relationships/media" Target="../media/media21.wav"/><Relationship Id="rId1" Type="http://schemas.openxmlformats.org/officeDocument/2006/relationships/tags" Target="../tags/tag12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av"/><Relationship Id="rId2" Type="http://schemas.microsoft.com/office/2007/relationships/media" Target="../media/media24.wav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wav"/><Relationship Id="rId2" Type="http://schemas.microsoft.com/office/2007/relationships/media" Target="../media/media26.wav"/><Relationship Id="rId1" Type="http://schemas.openxmlformats.org/officeDocument/2006/relationships/tags" Target="../tags/tag14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wav"/><Relationship Id="rId2" Type="http://schemas.microsoft.com/office/2007/relationships/media" Target="../media/media27.wav"/><Relationship Id="rId1" Type="http://schemas.openxmlformats.org/officeDocument/2006/relationships/tags" Target="../tags/tag15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wav"/><Relationship Id="rId2" Type="http://schemas.microsoft.com/office/2007/relationships/media" Target="../media/media28.wav"/><Relationship Id="rId1" Type="http://schemas.openxmlformats.org/officeDocument/2006/relationships/tags" Target="../tags/tag16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av"/><Relationship Id="rId2" Type="http://schemas.microsoft.com/office/2007/relationships/media" Target="../media/media29.wav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av"/><Relationship Id="rId2" Type="http://schemas.microsoft.com/office/2007/relationships/media" Target="../media/media30.wav"/><Relationship Id="rId1" Type="http://schemas.openxmlformats.org/officeDocument/2006/relationships/tags" Target="../tags/tag18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wav"/><Relationship Id="rId2" Type="http://schemas.microsoft.com/office/2007/relationships/media" Target="../media/media31.wav"/><Relationship Id="rId1" Type="http://schemas.openxmlformats.org/officeDocument/2006/relationships/tags" Target="../tags/tag19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wav"/><Relationship Id="rId2" Type="http://schemas.microsoft.com/office/2007/relationships/media" Target="../media/media32.wav"/><Relationship Id="rId1" Type="http://schemas.openxmlformats.org/officeDocument/2006/relationships/tags" Target="../tags/tag20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wav"/><Relationship Id="rId2" Type="http://schemas.microsoft.com/office/2007/relationships/media" Target="../media/media33.wav"/><Relationship Id="rId1" Type="http://schemas.openxmlformats.org/officeDocument/2006/relationships/tags" Target="../tags/tag21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wav"/><Relationship Id="rId2" Type="http://schemas.microsoft.com/office/2007/relationships/media" Target="../media/media34.wav"/><Relationship Id="rId1" Type="http://schemas.openxmlformats.org/officeDocument/2006/relationships/tags" Target="../tags/tag2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7" Type="http://schemas.openxmlformats.org/officeDocument/2006/relationships/image" Target="../media/image8.png"/><Relationship Id="rId2" Type="http://schemas.microsoft.com/office/2007/relationships/media" Target="../media/media5.wav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44074" y="1015661"/>
            <a:ext cx="8128000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40000"/>
              </a:spcBef>
            </a:pPr>
            <a:r>
              <a:rPr lang="zh-CN" altLang="en-US" sz="4000" b="1" dirty="0">
                <a:solidFill>
                  <a:srgbClr val="003300"/>
                </a:solidFill>
              </a:rPr>
              <a:t>第九章    数据库安全</a:t>
            </a:r>
            <a:endParaRPr lang="zh-CN" altLang="en-US" sz="4000" b="1" dirty="0">
              <a:solidFill>
                <a:srgbClr val="FF66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	9.1 </a:t>
            </a:r>
            <a:r>
              <a:rPr lang="zh-CN" altLang="en-US" sz="3200" b="1" dirty="0"/>
              <a:t>数据库安全性概述</a:t>
            </a:r>
            <a:endParaRPr lang="en-US" altLang="zh-CN" sz="3200" b="1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	9.2 </a:t>
            </a:r>
            <a:r>
              <a:rPr lang="zh-CN" altLang="en-US" sz="3200" b="1" dirty="0"/>
              <a:t>数据库安全控制</a:t>
            </a:r>
            <a:endParaRPr lang="en-US" altLang="zh-CN" sz="3200" b="1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	9.3 MYSQL </a:t>
            </a:r>
            <a:r>
              <a:rPr lang="zh-CN" altLang="en-US" sz="3200" b="1" dirty="0"/>
              <a:t>安全性</a:t>
            </a:r>
            <a:endParaRPr lang="en-US" altLang="zh-CN" sz="3200" b="1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FF0000"/>
                </a:solidFill>
              </a:rPr>
              <a:t>        </a:t>
            </a:r>
            <a:r>
              <a:rPr lang="en-US" altLang="zh-CN" sz="3200" b="1" dirty="0">
                <a:solidFill>
                  <a:srgbClr val="FF0000"/>
                </a:solidFill>
                <a:sym typeface="+mn-ea"/>
              </a:rPr>
              <a:t>9.4 SQL Server</a:t>
            </a:r>
            <a:r>
              <a:rPr lang="zh-CN" altLang="en-US" sz="3200" b="1" dirty="0">
                <a:solidFill>
                  <a:srgbClr val="FF0000"/>
                </a:solidFill>
                <a:sym typeface="+mn-ea"/>
              </a:rPr>
              <a:t>安全性</a:t>
            </a:r>
            <a:r>
              <a:rPr lang="en-US" altLang="zh-CN" sz="3200" b="1" dirty="0">
                <a:sym typeface="+mn-ea"/>
              </a:rPr>
              <a:t>	 </a:t>
            </a:r>
            <a:endParaRPr lang="zh-CN" altLang="en-US" sz="3200" b="1" dirty="0">
              <a:sym typeface="+mn-ea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6"/>
    </mc:Choice>
    <mc:Fallback xmlns="">
      <p:transition spd="slow" advTm="5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052513"/>
            <a:ext cx="11040533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altLang="zh-CN" b="1" dirty="0">
                <a:latin typeface="+mn-ea"/>
              </a:rPr>
              <a:t>—</a:t>
            </a:r>
            <a:r>
              <a:rPr lang="zh-CN" altLang="en-US" b="1" dirty="0">
                <a:latin typeface="+mn-ea"/>
              </a:rPr>
              <a:t>创建</a:t>
            </a:r>
            <a:r>
              <a:rPr lang="en-US" altLang="zh-CN" b="1" dirty="0">
                <a:latin typeface="+mn-ea"/>
              </a:rPr>
              <a:t>SQL Server</a:t>
            </a:r>
            <a:r>
              <a:rPr lang="zh-CN" altLang="en-US" b="1" dirty="0">
                <a:latin typeface="+mn-ea"/>
              </a:rPr>
              <a:t>验证模式登录名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800" b="1" dirty="0">
                <a:solidFill>
                  <a:schemeClr val="accent2"/>
                </a:solidFill>
              </a:rPr>
              <a:t>   </a:t>
            </a:r>
            <a:r>
              <a:rPr lang="en-US" altLang="zh-CN" sz="2800" b="1" dirty="0"/>
              <a:t>【</a:t>
            </a:r>
            <a:r>
              <a:rPr lang="zh-CN" altLang="en-US" sz="2800" b="1" dirty="0"/>
              <a:t>例</a:t>
            </a:r>
            <a:r>
              <a:rPr lang="en-US" altLang="zh-CN" sz="2800" b="1" dirty="0"/>
              <a:t>】</a:t>
            </a:r>
            <a:r>
              <a:rPr lang="zh-CN" altLang="en-US" sz="2800" b="1" dirty="0"/>
              <a:t>创建</a:t>
            </a:r>
            <a:r>
              <a:rPr lang="en-US" altLang="zh-CN" sz="2800" b="1" dirty="0"/>
              <a:t>SQL Server</a:t>
            </a:r>
            <a:r>
              <a:rPr lang="zh-CN" altLang="en-US" sz="2800" b="1" dirty="0"/>
              <a:t>登录名</a:t>
            </a:r>
            <a:r>
              <a:rPr lang="en-US" altLang="zh-CN" sz="2800" b="1" dirty="0"/>
              <a:t>S2</a:t>
            </a:r>
            <a:r>
              <a:rPr lang="zh-CN" altLang="en-US" sz="2800" b="1" dirty="0"/>
              <a:t>，密码为</a:t>
            </a:r>
            <a:r>
              <a:rPr lang="en-US" altLang="zh-CN" sz="2800" b="1" dirty="0"/>
              <a:t>123456</a:t>
            </a:r>
            <a:r>
              <a:rPr lang="zh-CN" altLang="en-US" sz="2800" b="1" dirty="0"/>
              <a:t>，默认数据库是</a:t>
            </a:r>
            <a:r>
              <a:rPr lang="en-US" altLang="zh-CN" sz="2800" b="1" dirty="0"/>
              <a:t>sample</a:t>
            </a:r>
            <a:r>
              <a:rPr lang="zh-CN" altLang="en-US" sz="2800" b="1" dirty="0"/>
              <a:t>：</a:t>
            </a:r>
          </a:p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</a:rPr>
              <a:t>     </a:t>
            </a:r>
            <a:r>
              <a:rPr lang="en-US" altLang="zh-CN" sz="2800" b="1" noProof="1">
                <a:solidFill>
                  <a:srgbClr val="FF3300"/>
                </a:solidFill>
              </a:rPr>
              <a:t>CREATE LOGIN </a:t>
            </a:r>
            <a:r>
              <a:rPr lang="en-US" altLang="zh-CN" sz="2800" b="1" dirty="0">
                <a:solidFill>
                  <a:srgbClr val="FF3300"/>
                </a:solidFill>
              </a:rPr>
              <a:t> </a:t>
            </a:r>
            <a:r>
              <a:rPr lang="en-US" altLang="zh-CN" sz="2800" b="1" noProof="1">
                <a:solidFill>
                  <a:srgbClr val="FF3300"/>
                </a:solidFill>
              </a:rPr>
              <a:t>s2 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     </a:t>
            </a:r>
            <a:r>
              <a:rPr lang="en-US" altLang="zh-CN" sz="2800" b="1" noProof="1">
                <a:solidFill>
                  <a:srgbClr val="FF3300"/>
                </a:solidFill>
              </a:rPr>
              <a:t>WITH password='123456', </a:t>
            </a:r>
            <a:r>
              <a:rPr lang="en-US" altLang="zh-CN" sz="2800" b="1" dirty="0">
                <a:solidFill>
                  <a:srgbClr val="FF3300"/>
                </a:solidFill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     </a:t>
            </a:r>
            <a:r>
              <a:rPr lang="en-US" altLang="zh-CN" sz="2800" b="1" noProof="1">
                <a:solidFill>
                  <a:srgbClr val="FF3300"/>
                </a:solidFill>
              </a:rPr>
              <a:t>DEFAULT_DATABASE=sample</a:t>
            </a:r>
            <a:endParaRPr lang="en-US" altLang="zh-CN" sz="2800" b="1" dirty="0">
              <a:solidFill>
                <a:srgbClr val="FF33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9.4.3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6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62"/>
    </mc:Choice>
    <mc:Fallback xmlns="">
      <p:transition spd="slow" advTm="21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75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5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75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75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268413"/>
            <a:ext cx="109728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/>
              <a:t>—</a:t>
            </a:r>
            <a:r>
              <a:rPr lang="zh-CN" altLang="en-US" sz="2800" b="1" dirty="0"/>
              <a:t>删除登录名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dirty="0"/>
              <a:t>语法格式如下：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dirty="0"/>
              <a:t>　</a:t>
            </a:r>
            <a:r>
              <a:rPr lang="zh-CN" altLang="en-US" sz="2800" b="1" dirty="0">
                <a:solidFill>
                  <a:srgbClr val="FF3300"/>
                </a:solidFill>
              </a:rPr>
              <a:t>　</a:t>
            </a:r>
            <a:r>
              <a:rPr lang="en-US" altLang="zh-CN" sz="2800" b="1" dirty="0">
                <a:solidFill>
                  <a:srgbClr val="FF3300"/>
                </a:solidFill>
              </a:rPr>
              <a:t>DROP LOGIN </a:t>
            </a:r>
            <a:r>
              <a:rPr lang="en-US" altLang="zh-CN" sz="2800" b="1" dirty="0" err="1">
                <a:solidFill>
                  <a:srgbClr val="FF3300"/>
                </a:solidFill>
              </a:rPr>
              <a:t>login_name</a:t>
            </a:r>
            <a:endParaRPr lang="en-US" altLang="zh-CN" sz="2800" b="1" dirty="0">
              <a:solidFill>
                <a:srgbClr val="FF33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b="1" dirty="0">
              <a:solidFill>
                <a:srgbClr val="FF33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dirty="0"/>
              <a:t>【</a:t>
            </a:r>
            <a:r>
              <a:rPr lang="zh-CN" altLang="en-US" sz="2800" b="1" dirty="0"/>
              <a:t>例</a:t>
            </a:r>
            <a:r>
              <a:rPr lang="en-US" altLang="zh-CN" sz="2800" b="1" dirty="0"/>
              <a:t>】</a:t>
            </a:r>
            <a:r>
              <a:rPr lang="zh-CN" altLang="en-US" sz="2800" b="1" dirty="0"/>
              <a:t>删除</a:t>
            </a:r>
            <a:r>
              <a:rPr lang="en-US" altLang="zh-CN" sz="2800" b="1" dirty="0"/>
              <a:t>Windows</a:t>
            </a:r>
            <a:r>
              <a:rPr lang="zh-CN" altLang="en-US" sz="2800" b="1" dirty="0"/>
              <a:t>登录名</a:t>
            </a:r>
            <a:r>
              <a:rPr lang="en-US" altLang="zh-CN" sz="2800" b="1" dirty="0"/>
              <a:t>S1</a:t>
            </a:r>
            <a:r>
              <a:rPr lang="zh-CN" altLang="en-US" sz="2800" b="1" dirty="0"/>
              <a:t>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dirty="0"/>
              <a:t>          　</a:t>
            </a:r>
            <a:r>
              <a:rPr lang="en-US" altLang="zh-CN" sz="2800" b="1" dirty="0">
                <a:solidFill>
                  <a:schemeClr val="accent2"/>
                </a:solidFill>
              </a:rPr>
              <a:t>DROP LOGIN [student_1\S1]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b="1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 dirty="0"/>
              <a:t>　　删除</a:t>
            </a:r>
            <a:r>
              <a:rPr lang="en-US" altLang="zh-CN" sz="2800" b="1" dirty="0"/>
              <a:t>SQL Server</a:t>
            </a:r>
            <a:r>
              <a:rPr lang="zh-CN" altLang="en-US" sz="2800" b="1" dirty="0"/>
              <a:t>登录名</a:t>
            </a:r>
            <a:r>
              <a:rPr lang="en-US" altLang="zh-CN" sz="2800" b="1" dirty="0"/>
              <a:t>S2: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solidFill>
                  <a:schemeClr val="accent2"/>
                </a:solidFill>
              </a:rPr>
              <a:t>        </a:t>
            </a:r>
            <a:r>
              <a:rPr lang="zh-CN" altLang="en-US" sz="2800" b="1" dirty="0">
                <a:solidFill>
                  <a:schemeClr val="accent2"/>
                </a:solidFill>
              </a:rPr>
              <a:t>　 </a:t>
            </a:r>
            <a:r>
              <a:rPr lang="en-US" altLang="zh-CN" sz="2800" b="1" dirty="0">
                <a:solidFill>
                  <a:schemeClr val="accent2"/>
                </a:solidFill>
              </a:rPr>
              <a:t>DROP LOGIN  S2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9.4.3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16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15"/>
    </mc:Choice>
    <mc:Fallback xmlns="">
      <p:transition spd="slow" advTm="2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6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6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464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464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196975"/>
            <a:ext cx="10972800" cy="935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CN" sz="2800" b="1" dirty="0">
                <a:solidFill>
                  <a:srgbClr val="FF3300"/>
                </a:solidFill>
              </a:rPr>
              <a:t>2.</a:t>
            </a:r>
            <a:r>
              <a:rPr lang="zh-CN" altLang="en-US" sz="2800" b="1" dirty="0">
                <a:solidFill>
                  <a:srgbClr val="FF3300"/>
                </a:solidFill>
              </a:rPr>
              <a:t>数据库用户的管理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5097" y="1926792"/>
            <a:ext cx="109728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CN" sz="2800" b="1" dirty="0"/>
              <a:t>—</a:t>
            </a:r>
            <a:r>
              <a:rPr lang="zh-CN" altLang="en-US" sz="2800" b="1" dirty="0"/>
              <a:t>创建数据库用户</a:t>
            </a:r>
          </a:p>
          <a:p>
            <a:pPr eaLnBrk="1" hangingPunct="1">
              <a:buFontTx/>
              <a:buNone/>
            </a:pPr>
            <a:endParaRPr lang="zh-CN" altLang="en-US" sz="2800" b="1" dirty="0"/>
          </a:p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CREATE USER </a:t>
            </a:r>
            <a:r>
              <a:rPr lang="en-US" altLang="zh-CN" sz="2800" b="1" dirty="0" err="1">
                <a:solidFill>
                  <a:srgbClr val="FF3300"/>
                </a:solidFill>
              </a:rPr>
              <a:t>user_name</a:t>
            </a:r>
            <a:endParaRPr lang="en-US" altLang="zh-CN" sz="2800" b="1" dirty="0">
              <a:solidFill>
                <a:srgbClr val="FF33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[ {  FOR | FROM }  LOGIN  </a:t>
            </a:r>
            <a:r>
              <a:rPr lang="en-US" altLang="zh-CN" sz="2800" b="1" dirty="0" err="1">
                <a:solidFill>
                  <a:srgbClr val="FF3300"/>
                </a:solidFill>
              </a:rPr>
              <a:t>login_name</a:t>
            </a:r>
            <a:r>
              <a:rPr lang="en-US" altLang="zh-CN" sz="2800" b="1" dirty="0">
                <a:solidFill>
                  <a:srgbClr val="FF3300"/>
                </a:solidFill>
              </a:rPr>
              <a:t>  |  WITHOUT LOGIN ]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[ WITH DEFAULT_SCHEMA = </a:t>
            </a:r>
            <a:r>
              <a:rPr lang="en-US" altLang="zh-CN" sz="2800" b="1" dirty="0" err="1">
                <a:solidFill>
                  <a:srgbClr val="FF3300"/>
                </a:solidFill>
              </a:rPr>
              <a:t>schema_name</a:t>
            </a:r>
            <a:r>
              <a:rPr lang="en-US" altLang="zh-CN" sz="2800" b="1" dirty="0">
                <a:solidFill>
                  <a:srgbClr val="FF3300"/>
                </a:solidFill>
              </a:rPr>
              <a:t> ]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9.4.3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7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5"/>
    </mc:Choice>
    <mc:Fallback xmlns="">
      <p:transition spd="slow" advTm="9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7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2"/>
    </mc:Choice>
    <mc:Fallback xmlns="">
      <p:transition spd="slow" advTm="7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992188"/>
            <a:ext cx="10972800" cy="5865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CN" sz="2800" b="1" dirty="0"/>
              <a:t>【</a:t>
            </a:r>
            <a:r>
              <a:rPr lang="zh-CN" altLang="en-US" sz="2800" b="1" dirty="0"/>
              <a:t>例</a:t>
            </a:r>
            <a:r>
              <a:rPr lang="en-US" altLang="zh-CN" sz="2800" b="1" dirty="0"/>
              <a:t>】</a:t>
            </a:r>
            <a:r>
              <a:rPr lang="zh-CN" altLang="en-US" sz="2800" b="1" dirty="0"/>
              <a:t>使用</a:t>
            </a:r>
            <a:r>
              <a:rPr lang="en-US" altLang="zh-CN" sz="2800" b="1" dirty="0"/>
              <a:t>SQL Server</a:t>
            </a:r>
            <a:r>
              <a:rPr lang="zh-CN" altLang="en-US" sz="2800" b="1" dirty="0"/>
              <a:t>登录名</a:t>
            </a:r>
            <a:r>
              <a:rPr lang="en-US" altLang="zh-CN" sz="2800" b="1" dirty="0"/>
              <a:t>s2</a:t>
            </a:r>
            <a:r>
              <a:rPr lang="zh-CN" altLang="en-US" sz="2800" b="1" dirty="0"/>
              <a:t>（假设已经创建）在</a:t>
            </a:r>
            <a:r>
              <a:rPr lang="en-US" altLang="zh-CN" sz="2800" b="1" dirty="0"/>
              <a:t>Sample</a:t>
            </a:r>
            <a:r>
              <a:rPr lang="zh-CN" altLang="en-US" sz="2800" b="1" dirty="0"/>
              <a:t>数据库中创建数据库用户</a:t>
            </a:r>
            <a:r>
              <a:rPr lang="en-US" altLang="zh-CN" sz="2800" b="1" dirty="0"/>
              <a:t>u1</a:t>
            </a:r>
            <a:r>
              <a:rPr lang="zh-CN" altLang="en-US" sz="2800" b="1" dirty="0"/>
              <a:t>，默认架构为</a:t>
            </a:r>
            <a:r>
              <a:rPr lang="en-US" altLang="zh-CN" sz="2800" b="1" dirty="0" err="1"/>
              <a:t>dbo</a:t>
            </a:r>
            <a:r>
              <a:rPr lang="zh-CN" altLang="en-US" sz="2800" b="1" dirty="0"/>
              <a:t>：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chemeClr val="accent2"/>
                </a:solidFill>
              </a:rPr>
              <a:t>USE  sample 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chemeClr val="accent2"/>
                </a:solidFill>
              </a:rPr>
              <a:t>GO</a:t>
            </a:r>
          </a:p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chemeClr val="accent2"/>
                </a:solidFill>
              </a:rPr>
              <a:t>　</a:t>
            </a:r>
            <a:r>
              <a:rPr lang="en-US" altLang="zh-CN" sz="2800" b="1" dirty="0">
                <a:solidFill>
                  <a:schemeClr val="accent2"/>
                </a:solidFill>
              </a:rPr>
              <a:t>CREATE USER u1 </a:t>
            </a:r>
          </a:p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chemeClr val="accent2"/>
                </a:solidFill>
              </a:rPr>
              <a:t>　</a:t>
            </a:r>
            <a:r>
              <a:rPr lang="en-US" altLang="zh-CN" sz="2800" b="1" dirty="0">
                <a:solidFill>
                  <a:schemeClr val="accent2"/>
                </a:solidFill>
              </a:rPr>
              <a:t>FROM  LOGIN  s2</a:t>
            </a:r>
          </a:p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chemeClr val="accent2"/>
                </a:solidFill>
              </a:rPr>
              <a:t>　</a:t>
            </a:r>
            <a:r>
              <a:rPr lang="en-US" altLang="zh-CN" sz="2800" b="1" dirty="0">
                <a:solidFill>
                  <a:schemeClr val="accent2"/>
                </a:solidFill>
              </a:rPr>
              <a:t>WITH DEFAULT_SCHEMA =</a:t>
            </a:r>
            <a:r>
              <a:rPr lang="en-US" altLang="zh-CN" sz="2800" b="1" dirty="0" err="1">
                <a:solidFill>
                  <a:schemeClr val="accent2"/>
                </a:solidFill>
              </a:rPr>
              <a:t>dbo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9.4.3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76"/>
    </mc:Choice>
    <mc:Fallback xmlns="">
      <p:transition spd="slow" advTm="27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814917" y="992189"/>
            <a:ext cx="10972800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altLang="zh-CN" sz="2400" b="1" i="0" dirty="0"/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zh-CN" sz="2400" b="1" i="0" dirty="0"/>
              <a:t>—</a:t>
            </a:r>
            <a:r>
              <a:rPr lang="zh-CN" altLang="en-US" sz="2400" b="1" i="0" dirty="0"/>
              <a:t>删除数据库用户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zh-CN" altLang="en-US" sz="2400" b="1" i="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i="0" dirty="0"/>
              <a:t>格式如下：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i="0" dirty="0"/>
              <a:t>    </a:t>
            </a:r>
            <a:r>
              <a:rPr lang="en-US" altLang="zh-CN" sz="2400" b="1" i="0" dirty="0">
                <a:solidFill>
                  <a:srgbClr val="FF3300"/>
                </a:solidFill>
              </a:rPr>
              <a:t>DROP USER </a:t>
            </a:r>
            <a:r>
              <a:rPr lang="en-US" altLang="zh-CN" sz="2400" b="1" i="0" dirty="0" err="1">
                <a:solidFill>
                  <a:srgbClr val="FF3300"/>
                </a:solidFill>
              </a:rPr>
              <a:t>user_name</a:t>
            </a:r>
            <a:endParaRPr lang="en-US" altLang="zh-CN" sz="2400" b="1" i="0" dirty="0">
              <a:solidFill>
                <a:srgbClr val="FF33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altLang="zh-CN" sz="2400" b="1" i="0" dirty="0">
              <a:solidFill>
                <a:srgbClr val="FF33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i="0" dirty="0"/>
              <a:t>例：删除</a:t>
            </a:r>
            <a:r>
              <a:rPr lang="en-US" altLang="zh-CN" sz="2400" b="1" i="0" dirty="0"/>
              <a:t>sample</a:t>
            </a:r>
            <a:r>
              <a:rPr lang="zh-CN" altLang="en-US" sz="2400" b="1" i="0" dirty="0"/>
              <a:t>数据库的用户</a:t>
            </a:r>
            <a:r>
              <a:rPr lang="en-US" altLang="zh-CN" sz="2400" b="1" i="0" dirty="0"/>
              <a:t>u1</a:t>
            </a:r>
            <a:r>
              <a:rPr lang="zh-CN" altLang="en-US" sz="2400" b="1" i="0" dirty="0"/>
              <a:t>：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i="0" dirty="0">
                <a:solidFill>
                  <a:schemeClr val="accent2"/>
                </a:solidFill>
              </a:rPr>
              <a:t>  </a:t>
            </a:r>
            <a:r>
              <a:rPr lang="en-US" altLang="zh-CN" sz="2400" b="1" i="0" dirty="0">
                <a:solidFill>
                  <a:schemeClr val="accent2"/>
                </a:solidFill>
              </a:rPr>
              <a:t>USE sample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zh-CN" sz="2400" b="1" i="0" dirty="0">
                <a:solidFill>
                  <a:schemeClr val="accent2"/>
                </a:solidFill>
              </a:rPr>
              <a:t>  GO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zh-CN" sz="2400" b="1" i="0" dirty="0">
                <a:solidFill>
                  <a:schemeClr val="accent2"/>
                </a:solidFill>
              </a:rPr>
              <a:t>     DROP USER  u1 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9.4.3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6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5"/>
    </mc:Choice>
    <mc:Fallback xmlns="">
      <p:transition spd="slow" advTm="13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7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2332038"/>
            <a:ext cx="11664949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>
                <a:solidFill>
                  <a:srgbClr val="FF3300"/>
                </a:solidFill>
              </a:rPr>
              <a:t>1.</a:t>
            </a:r>
            <a:r>
              <a:rPr lang="zh-CN" altLang="en-US" sz="2800" b="1">
                <a:solidFill>
                  <a:srgbClr val="FF3300"/>
                </a:solidFill>
              </a:rPr>
              <a:t>定义角色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/>
              <a:t>其格式是：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>
                <a:solidFill>
                  <a:srgbClr val="FF3300"/>
                </a:solidFill>
              </a:rPr>
              <a:t>CREATE ROLE role_name [AUTHORIZATION  owner_name]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/>
              <a:t>例：在</a:t>
            </a:r>
            <a:r>
              <a:rPr lang="en-US" altLang="zh-CN" sz="2800" b="1"/>
              <a:t>sample </a:t>
            </a:r>
            <a:r>
              <a:rPr lang="zh-CN" altLang="en-US" sz="2800" b="1"/>
              <a:t>数据库中创建角色</a:t>
            </a:r>
            <a:r>
              <a:rPr lang="en-US" altLang="zh-CN" sz="2800" b="1"/>
              <a:t>student_role</a:t>
            </a:r>
            <a:r>
              <a:rPr lang="zh-CN" altLang="en-US" sz="2800" b="1"/>
              <a:t>，所有者为</a:t>
            </a:r>
            <a:r>
              <a:rPr lang="en-US" altLang="zh-CN" sz="2800" b="1"/>
              <a:t>dbo</a:t>
            </a:r>
            <a:r>
              <a:rPr lang="zh-CN" altLang="en-US" sz="2800" b="1"/>
              <a:t>：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</a:rPr>
              <a:t>USE  sample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</a:rPr>
              <a:t>GO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</a:rPr>
              <a:t>CREATE ROLE student_role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>
                <a:solidFill>
                  <a:srgbClr val="0000FF"/>
                </a:solidFill>
              </a:rPr>
              <a:t>  AUTHORIZATION dbo</a:t>
            </a:r>
          </a:p>
        </p:txBody>
      </p:sp>
      <p:sp>
        <p:nvSpPr>
          <p:cNvPr id="62468" name="Rectangle 5"/>
          <p:cNvSpPr>
            <a:spLocks noChangeArrowheads="1"/>
          </p:cNvSpPr>
          <p:nvPr/>
        </p:nvSpPr>
        <p:spPr bwMode="auto">
          <a:xfrm>
            <a:off x="527051" y="981076"/>
            <a:ext cx="11377083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FF66"/>
              </a:buClr>
              <a:buSzPct val="115000"/>
            </a:pP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    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数据库角色是被命名的一组与数据库操作相关的权限，角色是权限的集合。可用一组具有相同权限的用户创建一个角色，以便简化授权的过程。</a:t>
            </a:r>
            <a:endParaRPr kumimoji="1" lang="zh-CN" altLang="en-US" sz="2800" b="1" i="0" dirty="0">
              <a:solidFill>
                <a:srgbClr val="000066"/>
              </a:solidFill>
              <a:latin typeface="Tahoma" pitchFamily="34" charset="0"/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9.4.4 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060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16"/>
    </mc:Choice>
    <mc:Fallback xmlns="">
      <p:transition spd="slow" advTm="60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9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9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49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49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9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9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196976"/>
            <a:ext cx="10972800" cy="586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FF3300"/>
                </a:solidFill>
              </a:rPr>
              <a:t>2. </a:t>
            </a:r>
            <a:r>
              <a:rPr lang="zh-CN" altLang="en-US" sz="2400" b="1" dirty="0">
                <a:solidFill>
                  <a:srgbClr val="FF3300"/>
                </a:solidFill>
              </a:rPr>
              <a:t>为用户指定角色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/>
              <a:t>可以将数据库用户指定为数据库角色的成员：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FF3300"/>
                </a:solidFill>
              </a:rPr>
              <a:t>SP_ADDROLEMEMBER   </a:t>
            </a:r>
            <a:r>
              <a:rPr lang="en-US" altLang="zh-CN" sz="2400" b="1" i="1" dirty="0">
                <a:solidFill>
                  <a:srgbClr val="FF3300"/>
                </a:solidFill>
              </a:rPr>
              <a:t> </a:t>
            </a:r>
            <a:r>
              <a:rPr lang="en-US" altLang="zh-CN" sz="2400" b="1" i="1" dirty="0" err="1">
                <a:solidFill>
                  <a:srgbClr val="FF3300"/>
                </a:solidFill>
              </a:rPr>
              <a:t>role_name</a:t>
            </a:r>
            <a:r>
              <a:rPr lang="en-US" altLang="zh-CN" sz="2400" b="1" dirty="0">
                <a:solidFill>
                  <a:srgbClr val="FF3300"/>
                </a:solidFill>
              </a:rPr>
              <a:t> ,  </a:t>
            </a:r>
            <a:r>
              <a:rPr lang="en-US" altLang="zh-CN" sz="2400" b="1" i="1" dirty="0" err="1">
                <a:solidFill>
                  <a:srgbClr val="FF3300"/>
                </a:solidFill>
              </a:rPr>
              <a:t>user_account</a:t>
            </a:r>
            <a:r>
              <a:rPr lang="en-US" altLang="zh-CN" sz="2400" b="1" dirty="0">
                <a:solidFill>
                  <a:srgbClr val="FF33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/>
              <a:t>例：使用</a:t>
            </a:r>
            <a:r>
              <a:rPr lang="en-US" altLang="zh-CN" sz="2400" b="1" dirty="0"/>
              <a:t>Windows</a:t>
            </a:r>
            <a:r>
              <a:rPr lang="zh-CN" altLang="en-US" sz="2400" b="1" dirty="0"/>
              <a:t>验证模式的登录名</a:t>
            </a:r>
            <a:r>
              <a:rPr lang="en-US" altLang="zh-CN" sz="2400" b="1" dirty="0"/>
              <a:t>student\s1</a:t>
            </a:r>
            <a:r>
              <a:rPr lang="zh-CN" altLang="en-US" sz="2400" b="1" dirty="0"/>
              <a:t>创建</a:t>
            </a:r>
            <a:r>
              <a:rPr lang="en-US" altLang="zh-CN" sz="2400" b="1" dirty="0"/>
              <a:t>sample</a:t>
            </a:r>
            <a:r>
              <a:rPr lang="zh-CN" altLang="en-US" sz="2400" b="1" dirty="0"/>
              <a:t>数据库的用户</a:t>
            </a:r>
            <a:r>
              <a:rPr lang="en-US" altLang="zh-CN" sz="2400" b="1" dirty="0"/>
              <a:t>student\s1</a:t>
            </a:r>
            <a:r>
              <a:rPr lang="zh-CN" altLang="en-US" sz="2400" b="1" dirty="0"/>
              <a:t>，并将该用户添加到角色</a:t>
            </a:r>
            <a:r>
              <a:rPr lang="en-US" altLang="zh-CN" sz="2400" b="1" dirty="0" err="1"/>
              <a:t>student_role</a:t>
            </a:r>
            <a:r>
              <a:rPr lang="zh-CN" altLang="en-US" sz="2400" b="1" dirty="0"/>
              <a:t>中：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USE sample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GO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CREATE USER [student\s1]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FROM LOGIN [student\s1]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SP_ADDROLEMEMBER   ‘</a:t>
            </a:r>
            <a:r>
              <a:rPr lang="en-US" altLang="zh-CN" sz="2400" b="1" dirty="0" err="1">
                <a:solidFill>
                  <a:srgbClr val="0000FF"/>
                </a:solidFill>
              </a:rPr>
              <a:t>student_role</a:t>
            </a:r>
            <a:r>
              <a:rPr lang="en-US" altLang="zh-CN" sz="2400" b="1" dirty="0">
                <a:solidFill>
                  <a:srgbClr val="0000FF"/>
                </a:solidFill>
              </a:rPr>
              <a:t>’ ,’ student\s1’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9.4.4 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34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69"/>
    </mc:Choice>
    <mc:Fallback xmlns="">
      <p:transition spd="slow" advTm="36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0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0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50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0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505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505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908050"/>
            <a:ext cx="10972800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>
                <a:solidFill>
                  <a:srgbClr val="FF3300"/>
                </a:solidFill>
              </a:rPr>
              <a:t>3.</a:t>
            </a:r>
            <a:r>
              <a:rPr lang="zh-CN" altLang="en-US" sz="2800" b="1">
                <a:solidFill>
                  <a:srgbClr val="FF3300"/>
                </a:solidFill>
              </a:rPr>
              <a:t>取消用户的角色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/>
              <a:t>   　　如果某个用户不再担当某个角色，可以取消用户的角色，或者说从角色中删除用户。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</a:rPr>
              <a:t>SP_DROPROLEMEMBER    role_name ,  user_name</a:t>
            </a:r>
            <a:endParaRPr lang="en-US" altLang="zh-CN" sz="2800" b="1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/>
              <a:t>例：取消用户</a:t>
            </a:r>
            <a:r>
              <a:rPr lang="en-US" altLang="zh-CN" sz="2800" b="1"/>
              <a:t>s1</a:t>
            </a:r>
            <a:r>
              <a:rPr lang="zh-CN" altLang="en-US" sz="2800" b="1"/>
              <a:t>的</a:t>
            </a:r>
            <a:r>
              <a:rPr lang="en-US" altLang="zh-CN" sz="2800" b="1"/>
              <a:t>student_role</a:t>
            </a:r>
            <a:r>
              <a:rPr lang="zh-CN" altLang="en-US" sz="2800" b="1"/>
              <a:t>角色：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</a:rPr>
              <a:t>SP_DROPROLEMEMBER  ‘student_role’ ,’ student\s1’</a:t>
            </a:r>
          </a:p>
        </p:txBody>
      </p:sp>
      <p:sp>
        <p:nvSpPr>
          <p:cNvPr id="451588" name="Rectangle 4"/>
          <p:cNvSpPr>
            <a:spLocks noChangeArrowheads="1"/>
          </p:cNvSpPr>
          <p:nvPr/>
        </p:nvSpPr>
        <p:spPr bwMode="auto">
          <a:xfrm>
            <a:off x="431800" y="3573463"/>
            <a:ext cx="10972800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800" b="1" i="0">
                <a:solidFill>
                  <a:srgbClr val="FF3300"/>
                </a:solidFill>
              </a:rPr>
              <a:t>4.</a:t>
            </a:r>
            <a:r>
              <a:rPr lang="zh-CN" altLang="en-US" sz="2800" b="1" i="0">
                <a:solidFill>
                  <a:srgbClr val="FF3300"/>
                </a:solidFill>
              </a:rPr>
              <a:t>删除角色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800" b="1" i="0"/>
              <a:t>   　　如果当前数据库中的某个角色不再需要，则可以删除该角色。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800" b="1" i="0">
                <a:solidFill>
                  <a:srgbClr val="FF3300"/>
                </a:solidFill>
              </a:rPr>
              <a:t>　　</a:t>
            </a:r>
            <a:r>
              <a:rPr lang="en-US" altLang="zh-CN" sz="2800" b="1" i="0">
                <a:solidFill>
                  <a:srgbClr val="FF3300"/>
                </a:solidFill>
              </a:rPr>
              <a:t>DROP ROLE</a:t>
            </a:r>
            <a:r>
              <a:rPr lang="zh-CN" altLang="en-US" sz="2800" b="1" i="0">
                <a:solidFill>
                  <a:srgbClr val="FF3300"/>
                </a:solidFill>
              </a:rPr>
              <a:t>　</a:t>
            </a:r>
            <a:r>
              <a:rPr lang="en-US" altLang="zh-CN" sz="2800" b="1" i="0">
                <a:solidFill>
                  <a:srgbClr val="FF3300"/>
                </a:solidFill>
              </a:rPr>
              <a:t>role_name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800" b="1" i="0"/>
              <a:t> </a:t>
            </a:r>
            <a:r>
              <a:rPr lang="zh-CN" altLang="en-US" sz="2800" b="1" i="0"/>
              <a:t>例</a:t>
            </a:r>
            <a:r>
              <a:rPr lang="en-US" altLang="zh-CN" sz="2800" b="1" i="0"/>
              <a:t>:  </a:t>
            </a:r>
            <a:r>
              <a:rPr lang="en-US" altLang="zh-CN" sz="2800" b="1" i="0">
                <a:solidFill>
                  <a:schemeClr val="accent2"/>
                </a:solidFill>
              </a:rPr>
              <a:t>DROP ROLE  student_role</a:t>
            </a:r>
          </a:p>
        </p:txBody>
      </p:sp>
      <p:sp>
        <p:nvSpPr>
          <p:cNvPr id="451589" name="Rectangle 5"/>
          <p:cNvSpPr>
            <a:spLocks noChangeArrowheads="1"/>
          </p:cNvSpPr>
          <p:nvPr/>
        </p:nvSpPr>
        <p:spPr bwMode="auto">
          <a:xfrm>
            <a:off x="431800" y="5764773"/>
            <a:ext cx="1117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zh-CN" altLang="en-US" sz="2400" b="1" i="0" dirty="0">
                <a:solidFill>
                  <a:srgbClr val="000066"/>
                </a:solidFill>
                <a:latin typeface="Tahoma" pitchFamily="34" charset="0"/>
              </a:rPr>
              <a:t>注：不能删除带有成员的角色；也不能删除固定角色及</a:t>
            </a:r>
            <a:r>
              <a:rPr kumimoji="1" lang="en-US" altLang="zh-CN" sz="2400" b="1" i="0" dirty="0">
                <a:solidFill>
                  <a:srgbClr val="000066"/>
                </a:solidFill>
                <a:latin typeface="Tahoma" pitchFamily="34" charset="0"/>
              </a:rPr>
              <a:t>public</a:t>
            </a:r>
            <a:r>
              <a:rPr kumimoji="1" lang="zh-CN" altLang="en-US" sz="2400" b="1" i="0" dirty="0">
                <a:solidFill>
                  <a:srgbClr val="000066"/>
                </a:solidFill>
                <a:latin typeface="Tahoma" pitchFamily="34" charset="0"/>
              </a:rPr>
              <a:t>角色。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9.4.4 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6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"/>
    </mc:Choice>
    <mc:Fallback xmlns="">
      <p:transition spd="slow" advTm="4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1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1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5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51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1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1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1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1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158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12208" y="955797"/>
            <a:ext cx="11567584" cy="2305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5.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固定服务器角色</a:t>
            </a:r>
          </a:p>
        </p:txBody>
      </p:sp>
      <p:graphicFrame>
        <p:nvGraphicFramePr>
          <p:cNvPr id="453679" name="Group 4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39621104"/>
              </p:ext>
            </p:extLst>
          </p:nvPr>
        </p:nvGraphicFramePr>
        <p:xfrm>
          <a:off x="527051" y="1773238"/>
          <a:ext cx="11425767" cy="4662490"/>
        </p:xfrm>
        <a:graphic>
          <a:graphicData uri="http://schemas.openxmlformats.org/drawingml/2006/table">
            <a:tbl>
              <a:tblPr/>
              <a:tblGrid>
                <a:gridCol w="259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2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19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固定服务器角色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描述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9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569F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SYSADMIN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569F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569F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系统管理员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569F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569F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拥有所有操作权限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569F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569F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可执行任何活动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569F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.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569F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1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SERVERADMIN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服务器管理员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可以设置服务器范围的配置选项，关闭服务器。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9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SETUPADMIN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安装程序管理员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可以管理链接服务器和启动过程。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7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SECURITYADMIN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安全管理员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可以管理登录和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CREATE DATABASE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权限，还可以读取错误日志和更改密码。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19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PROCESSADMIN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进程管理员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可以管理在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SQL Server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中运行的进程。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61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DBCREATOR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数据库创建者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可以创建、更改和除去数据库。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19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DISKADMIN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磁盘管理员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可以管理磁盘文件。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19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BULKADMIN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块数据操作管理员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,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可以执行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BULK INSERT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语句。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121920" marR="121920"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9.4.4 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2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14"/>
    </mc:Choice>
    <mc:Fallback xmlns="">
      <p:transition spd="slow" advTm="31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1196976"/>
            <a:ext cx="11377084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.</a:t>
            </a: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身份验证模式</a:t>
            </a:r>
            <a:r>
              <a:rPr lang="en-US" altLang="zh-CN" sz="2800" b="1" dirty="0">
                <a:solidFill>
                  <a:srgbClr val="FF3300"/>
                </a:solidFill>
                <a:ea typeface="楷体_GB2312" pitchFamily="49" charset="-122"/>
              </a:rPr>
              <a:t>—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默认</a:t>
            </a: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安全</a:t>
            </a: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用户通过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Microsoft Windows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用户帐户连接时，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SQL Server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使用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操作系统中的信息验证帐户名和密码。</a:t>
            </a:r>
          </a:p>
          <a:p>
            <a:pPr eaLnBrk="1" hangingPunct="1">
              <a:buFontTx/>
              <a:buNone/>
            </a:pP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混合验证模式</a:t>
            </a:r>
          </a:p>
          <a:p>
            <a:pPr eaLnBrk="1" hangingPunct="1"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    混合验证模式下，当客户端连接到服务器时，既可采取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身份验证，也可采取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SQL Server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身份验证。</a:t>
            </a:r>
            <a:r>
              <a:rPr lang="zh-CN" altLang="en-US" sz="28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如果必须选择</a:t>
            </a:r>
            <a:r>
              <a:rPr lang="en-US" altLang="zh-CN" sz="28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"</a:t>
            </a:r>
            <a:r>
              <a:rPr lang="zh-CN" altLang="en-US" sz="28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混合模式</a:t>
            </a:r>
            <a:r>
              <a:rPr lang="en-US" altLang="zh-CN" sz="28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"</a:t>
            </a:r>
            <a:r>
              <a:rPr lang="zh-CN" altLang="en-US" sz="28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并要求使用</a:t>
            </a:r>
            <a:r>
              <a:rPr lang="en-US" altLang="zh-CN" sz="28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SQL Server</a:t>
            </a:r>
            <a:r>
              <a:rPr lang="zh-CN" altLang="en-US" sz="28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帐户登录，则必须为所有的</a:t>
            </a:r>
            <a:r>
              <a:rPr lang="en-US" altLang="zh-CN" sz="28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SQL Server</a:t>
            </a:r>
            <a:r>
              <a:rPr lang="zh-CN" altLang="en-US" sz="2800" b="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帐户设置强密码。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sp>
        <p:nvSpPr>
          <p:cNvPr id="9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9.4.1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身份验证模式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19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79"/>
    </mc:Choice>
    <mc:Fallback xmlns="">
      <p:transition spd="slow" advTm="59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7" y="176213"/>
            <a:ext cx="11878733" cy="668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6"/>
    </mc:Choice>
    <mc:Fallback xmlns="">
      <p:transition spd="slow" advTm="6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125539"/>
            <a:ext cx="11233149" cy="53165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l"/>
            </a:pPr>
            <a:r>
              <a:rPr lang="en-US" altLang="zh-CN" sz="2400" b="1"/>
              <a:t> </a:t>
            </a:r>
            <a:r>
              <a:rPr lang="zh-CN" altLang="en-US" sz="2400" b="1"/>
              <a:t>可以把登录名添加到固定服务器角色中，使得登录名作为固定服务器角色的成员继承固定服务器角色的权限。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/>
              <a:t>语法如下：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</a:rPr>
              <a:t>　　</a:t>
            </a:r>
            <a:r>
              <a:rPr lang="en-US" altLang="zh-CN" sz="2400" b="1">
                <a:solidFill>
                  <a:srgbClr val="FF3300"/>
                </a:solidFill>
              </a:rPr>
              <a:t>SP_ADDSRVROLEMEMBER   login, role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/>
              <a:t>例：将登录</a:t>
            </a:r>
            <a:r>
              <a:rPr lang="en-US" altLang="zh-CN" sz="2400" b="1"/>
              <a:t>JOHN</a:t>
            </a:r>
            <a:r>
              <a:rPr lang="zh-CN" altLang="en-US" sz="2400" b="1"/>
              <a:t>指定为</a:t>
            </a:r>
            <a:r>
              <a:rPr lang="en-US" altLang="zh-CN" sz="2400" b="1"/>
              <a:t>SYSADMIN</a:t>
            </a:r>
            <a:r>
              <a:rPr lang="zh-CN" altLang="en-US" sz="2400" b="1"/>
              <a:t>固定服务器角色的成员，则以</a:t>
            </a:r>
            <a:r>
              <a:rPr lang="en-US" altLang="zh-CN" sz="2400" b="1"/>
              <a:t>JOHN</a:t>
            </a:r>
            <a:r>
              <a:rPr lang="zh-CN" altLang="en-US" sz="2400" b="1"/>
              <a:t>登录名登录系统的用户将自动拥有系统管理员权限：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SP_ADDSRVROLEMEMBER  ' JOHN ', 'SYSADMIN‘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l"/>
            </a:pPr>
            <a:r>
              <a:rPr lang="zh-CN" altLang="en-US" sz="2400" b="1"/>
              <a:t>将固定服务器角色的某个成员删除 。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/>
              <a:t>语法如下：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</a:rPr>
              <a:t>　　</a:t>
            </a:r>
            <a:r>
              <a:rPr lang="en-US" altLang="zh-CN" sz="2400" b="1">
                <a:solidFill>
                  <a:srgbClr val="FF3300"/>
                </a:solidFill>
              </a:rPr>
              <a:t>SP_DROPSRVROLEMEMBER  login , role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/>
              <a:t>例：从 </a:t>
            </a:r>
            <a:r>
              <a:rPr lang="en-US" altLang="zh-CN" sz="2400" b="1"/>
              <a:t>sysadmin </a:t>
            </a:r>
            <a:r>
              <a:rPr lang="zh-CN" altLang="en-US" sz="2400" b="1"/>
              <a:t>固定服务器角色中删除登录</a:t>
            </a:r>
            <a:r>
              <a:rPr lang="en-US" altLang="zh-CN" sz="2400" b="1"/>
              <a:t>JOHN</a:t>
            </a:r>
            <a:r>
              <a:rPr lang="zh-CN" altLang="en-US" sz="2400" b="1"/>
              <a:t>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SP_DROPSRVROLEMEMBER  ' JOHN ', ' SYSADMIN'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9.4.4 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80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6"/>
    </mc:Choice>
    <mc:Fallback xmlns="">
      <p:transition spd="slow" advTm="25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4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4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54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4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54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546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546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52018" y="981314"/>
            <a:ext cx="5185833" cy="5032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   6. </a:t>
            </a:r>
            <a:r>
              <a:rPr lang="zh-CN" altLang="en-US" sz="2800" b="1" dirty="0">
                <a:solidFill>
                  <a:srgbClr val="FF3300"/>
                </a:solidFill>
              </a:rPr>
              <a:t>固定数据库角色</a:t>
            </a:r>
            <a:endParaRPr lang="zh-CN" altLang="en-US" sz="2800" dirty="0">
              <a:solidFill>
                <a:srgbClr val="FF3300"/>
              </a:solidFill>
            </a:endParaRPr>
          </a:p>
        </p:txBody>
      </p:sp>
      <p:graphicFrame>
        <p:nvGraphicFramePr>
          <p:cNvPr id="455730" name="Group 5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4211701"/>
              </p:ext>
            </p:extLst>
          </p:nvPr>
        </p:nvGraphicFramePr>
        <p:xfrm>
          <a:off x="245870" y="1892783"/>
          <a:ext cx="11618382" cy="4215543"/>
        </p:xfrm>
        <a:graphic>
          <a:graphicData uri="http://schemas.openxmlformats.org/drawingml/2006/table">
            <a:tbl>
              <a:tblPr/>
              <a:tblGrid>
                <a:gridCol w="3905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3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3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固定数据库角色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描述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62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DB_OWNER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数据库所有者，在数据库中有全部权限。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0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DB_ACCESSADMIN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访问权限管理员，可以添加或删除用户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ID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44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DB_SECURITYADMIN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安全管理员，可以管理全部权限、对象所有权、角色和角色成员资格。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2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DB_DDLADMIN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数据库对象管理员，可以发出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ALL DDL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，但不能发出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REVOKE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或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DENY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语句。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86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DB_BACKUPOPERATOR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数据库备份，可以发出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DBCC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CHECKPOINT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和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BACKUP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语句。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2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DB_DATAREADER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数据检索操作员，可以选择数据库内任何用户表中的所有数据。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68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DB_WRITER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数据维护操作员，可以更改数据库内任何用户表中的所有数据。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26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DB_DENYDATAREADER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拒绝执行数据检索操作员，不能选择数据库内任何用户表中的任何数据。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25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DB_DENYDATAWRITER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拒绝执行数据维护操作员，不能更改数据库内任何用户表中的任何数据。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10" marB="4571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9.4.4 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13"/>
    </mc:Choice>
    <mc:Fallback xmlns="">
      <p:transition spd="slow" advTm="24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"/>
            <a:ext cx="12166600" cy="684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1"/>
    </mc:Choice>
    <mc:Fallback xmlns="">
      <p:transition spd="slow" advTm="6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125538"/>
            <a:ext cx="10972800" cy="2519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7. PUBLIC</a:t>
            </a:r>
            <a:r>
              <a:rPr lang="zh-CN" altLang="en-US" sz="2800" b="1" dirty="0">
                <a:solidFill>
                  <a:srgbClr val="FF3300"/>
                </a:solidFill>
              </a:rPr>
              <a:t>角色</a:t>
            </a:r>
          </a:p>
          <a:p>
            <a:pPr eaLnBrk="1" hangingPunct="1">
              <a:buFontTx/>
              <a:buNone/>
            </a:pPr>
            <a:r>
              <a:rPr lang="zh-CN" altLang="en-US" sz="2800" b="1" dirty="0"/>
              <a:t>   　　</a:t>
            </a:r>
            <a:r>
              <a:rPr lang="en-US" altLang="zh-CN" sz="2800" b="1" dirty="0"/>
              <a:t>SQL Server</a:t>
            </a:r>
            <a:r>
              <a:rPr lang="zh-CN" altLang="en-US" sz="2800" b="1" dirty="0"/>
              <a:t>有一个特殊的角色即</a:t>
            </a:r>
            <a:r>
              <a:rPr lang="en-US" altLang="zh-CN" sz="2800" b="1" dirty="0"/>
              <a:t>PUBLIC</a:t>
            </a:r>
            <a:r>
              <a:rPr lang="zh-CN" altLang="en-US" sz="2800" b="1" dirty="0"/>
              <a:t>角色。 </a:t>
            </a:r>
            <a:r>
              <a:rPr lang="en-US" altLang="zh-CN" sz="2800" b="1" dirty="0"/>
              <a:t>PUBLIC</a:t>
            </a:r>
            <a:r>
              <a:rPr lang="zh-CN" altLang="en-US" sz="2800" b="1" dirty="0"/>
              <a:t>角色有两大特点：</a:t>
            </a:r>
          </a:p>
          <a:p>
            <a:pPr marL="0" indent="0" eaLnBrk="1" hangingPunct="1">
              <a:buNone/>
            </a:pPr>
            <a:r>
              <a:rPr lang="en-US" altLang="zh-CN" sz="2800" b="1" dirty="0"/>
              <a:t>—</a:t>
            </a:r>
            <a:r>
              <a:rPr lang="zh-CN" altLang="en-US" sz="2800" b="1" dirty="0"/>
              <a:t>初始状态时没有权限；</a:t>
            </a:r>
          </a:p>
          <a:p>
            <a:pPr marL="0" indent="0" eaLnBrk="1" hangingPunct="1">
              <a:buNone/>
            </a:pPr>
            <a:r>
              <a:rPr lang="en-US" altLang="zh-CN" sz="2800" b="1" dirty="0"/>
              <a:t>—</a:t>
            </a:r>
            <a:r>
              <a:rPr lang="zh-CN" altLang="en-US" sz="2800" b="1" dirty="0"/>
              <a:t>所有的数据库用户都是它的成员。 </a:t>
            </a:r>
          </a:p>
        </p:txBody>
      </p:sp>
      <p:sp>
        <p:nvSpPr>
          <p:cNvPr id="457732" name="Rectangle 4"/>
          <p:cNvSpPr>
            <a:spLocks noChangeArrowheads="1"/>
          </p:cNvSpPr>
          <p:nvPr/>
        </p:nvSpPr>
        <p:spPr bwMode="auto">
          <a:xfrm>
            <a:off x="355476" y="3940269"/>
            <a:ext cx="109728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b="1" i="0" dirty="0">
                <a:solidFill>
                  <a:srgbClr val="FF0000"/>
                </a:solidFill>
              </a:rPr>
              <a:t>注：当为</a:t>
            </a:r>
            <a:r>
              <a:rPr lang="en-US" altLang="zh-CN" sz="2400" b="1" i="0" dirty="0">
                <a:solidFill>
                  <a:srgbClr val="FF0000"/>
                </a:solidFill>
              </a:rPr>
              <a:t>public</a:t>
            </a:r>
            <a:r>
              <a:rPr lang="zh-CN" altLang="en-US" sz="2400" b="1" i="0" dirty="0">
                <a:solidFill>
                  <a:srgbClr val="FF0000"/>
                </a:solidFill>
              </a:rPr>
              <a:t>角色授权时，实际上是为所有的数据库用户授权。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9.4.4 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5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35"/>
    </mc:Choice>
    <mc:Fallback xmlns="">
      <p:transition spd="slow" advTm="49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7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775" name="Group 2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012655"/>
              </p:ext>
            </p:extLst>
          </p:nvPr>
        </p:nvGraphicFramePr>
        <p:xfrm>
          <a:off x="722437" y="1850350"/>
          <a:ext cx="10972800" cy="3934989"/>
        </p:xfrm>
        <a:graphic>
          <a:graphicData uri="http://schemas.openxmlformats.org/drawingml/2006/table">
            <a:tbl>
              <a:tblPr/>
              <a:tblGrid>
                <a:gridCol w="221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0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99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黑体" pitchFamily="49" charset="-122"/>
                          <a:cs typeface="宋体" pitchFamily="2" charset="-122"/>
                        </a:rPr>
                        <a:t>对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象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黑体" pitchFamily="49" charset="-122"/>
                          <a:cs typeface="宋体" pitchFamily="2" charset="-122"/>
                        </a:rPr>
                        <a:t>常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黑体" pitchFamily="49" charset="-122"/>
                          <a:cs typeface="宋体" pitchFamily="2" charset="-122"/>
                        </a:rPr>
                        <a:t>用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权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itchFamily="34" charset="0"/>
                          <a:ea typeface="黑体" pitchFamily="49" charset="-122"/>
                        </a:rPr>
                        <a:t>限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70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数据库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76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BACKUP DATABASE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BACKUP LOG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、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ˎ̥" charset="0"/>
                        <a:cs typeface="Times New Roman" pitchFamily="18" charset="0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CREATE DATABASE</a:t>
                      </a:r>
                      <a:r>
                        <a:rPr kumimoji="0" lang="zh-CN" altLang="it-IT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it-IT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CREATE DEFAULT</a:t>
                      </a:r>
                      <a:r>
                        <a:rPr kumimoji="0" lang="zh-CN" altLang="it-IT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CREATE FUNCTION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CREATE PROCEDURE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CREATE RULE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CREATE TABLE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CREATE VIEW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、</a:t>
                      </a: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ALTER TABLE</a:t>
                      </a:r>
                    </a:p>
                  </a:txBody>
                  <a:tcPr marL="121920" marR="121920"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4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76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SELECT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DELETE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INSERT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UPDATE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、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ˎ̥" charset="0"/>
                        <a:cs typeface="Times New Roman" pitchFamily="18" charset="0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REFERENCES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80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视图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121920" marR="121920"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76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SELECT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DELETE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INSERT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、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UPDATE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ˎ̥" charset="0"/>
                          <a:cs typeface="宋体" pitchFamily="2" charset="-122"/>
                        </a:rPr>
                        <a:t>、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ˎ̥" charset="0"/>
                        <a:cs typeface="Times New Roman" pitchFamily="18" charset="0"/>
                      </a:endParaRPr>
                    </a:p>
                    <a:p>
                      <a:pPr marL="342900" marR="0" lvl="0" indent="-76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REFERENCES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121920" marR="121920"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700" name="Text Box 20"/>
          <p:cNvSpPr txBox="1">
            <a:spLocks noChangeArrowheads="1"/>
          </p:cNvSpPr>
          <p:nvPr/>
        </p:nvSpPr>
        <p:spPr bwMode="auto">
          <a:xfrm>
            <a:off x="1390652" y="981076"/>
            <a:ext cx="62420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i="0">
                <a:solidFill>
                  <a:srgbClr val="FF3300"/>
                </a:solidFill>
              </a:rPr>
              <a:t>常用数据库对象的权限 ：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9.4.5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28"/>
    </mc:Choice>
    <mc:Fallback xmlns="">
      <p:transition spd="slow" advTm="32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268413"/>
            <a:ext cx="10972800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1.</a:t>
            </a:r>
            <a:r>
              <a:rPr lang="zh-CN" altLang="en-US" sz="2800" b="1" dirty="0">
                <a:solidFill>
                  <a:srgbClr val="FF3300"/>
                </a:solidFill>
              </a:rPr>
              <a:t>授予语句权限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dirty="0"/>
              <a:t>　语句授权的命令格式是：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solidFill>
                  <a:srgbClr val="FF3300"/>
                </a:solidFill>
              </a:rPr>
              <a:t>      GRANT { ALL | statement [ ,...n ] }   TO account [ ,...n ]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8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dirty="0"/>
              <a:t>例：系统管理员给用户 </a:t>
            </a:r>
            <a:r>
              <a:rPr lang="en-US" altLang="zh-CN" sz="2800" b="1" dirty="0"/>
              <a:t>Mary </a:t>
            </a:r>
            <a:r>
              <a:rPr lang="zh-CN" altLang="en-US" sz="2800" b="1" dirty="0"/>
              <a:t>和 </a:t>
            </a:r>
            <a:r>
              <a:rPr lang="en-US" altLang="zh-CN" sz="2800" b="1" dirty="0"/>
              <a:t>John </a:t>
            </a:r>
            <a:r>
              <a:rPr lang="zh-CN" altLang="en-US" sz="2800" b="1" dirty="0"/>
              <a:t>授予多个语句权限：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8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     </a:t>
            </a:r>
            <a:r>
              <a:rPr lang="en-US" altLang="zh-CN" sz="2400" b="1" dirty="0">
                <a:solidFill>
                  <a:srgbClr val="0000FF"/>
                </a:solidFill>
              </a:rPr>
              <a:t>GRANT CREATE DATABASE, CREATE TABLE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　　</a:t>
            </a:r>
            <a:r>
              <a:rPr lang="en-US" altLang="zh-CN" sz="2400" b="1" dirty="0">
                <a:solidFill>
                  <a:srgbClr val="0000FF"/>
                </a:solidFill>
              </a:rPr>
              <a:t>TO Mary, John</a:t>
            </a:r>
            <a:endParaRPr lang="en-US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9.4.5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06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90"/>
    </mc:Choice>
    <mc:Fallback xmlns="">
      <p:transition spd="slow" advTm="15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9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9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59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908050"/>
            <a:ext cx="11233149" cy="5473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2.</a:t>
            </a:r>
            <a:r>
              <a:rPr lang="zh-CN" altLang="en-US" sz="2800" b="1" dirty="0">
                <a:solidFill>
                  <a:srgbClr val="FF3300"/>
                </a:solidFill>
              </a:rPr>
              <a:t>授予对象权限</a:t>
            </a:r>
          </a:p>
          <a:p>
            <a:pPr eaLnBrk="1" hangingPunct="1">
              <a:lnSpc>
                <a:spcPct val="105000"/>
              </a:lnSpc>
              <a:buFontTx/>
              <a:buNone/>
            </a:pPr>
            <a:r>
              <a:rPr lang="zh-CN" altLang="en-US" sz="2800" b="1" dirty="0"/>
              <a:t>    　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　处理数据或执行存储过程中需要相应对象的操作或执行权限，这些权限可以划分为：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SELECT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INSERT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UPDATE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DELETE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语句权限，可以应用到整个表或视图；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SELECT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UPDATE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语句权限，可以有选择性地应用到表或视图中的某些列上；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INSERT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DELETE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语句权限，会影响整行，因此只可以应用到表或视图中，而不能应用到单个列上。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EXECUTE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语句权限，执行存储过程和函数的权限。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9.4.5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36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17"/>
    </mc:Choice>
    <mc:Fallback xmlns="">
      <p:transition spd="slow" advTm="41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60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60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60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60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0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60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6080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" y="908051"/>
            <a:ext cx="11857567" cy="5040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/>
              <a:t>例：在电力工程抢修数据库中：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/>
              <a:t>（</a:t>
            </a:r>
            <a:r>
              <a:rPr lang="en-US" altLang="zh-CN" sz="2800" b="1"/>
              <a:t>1</a:t>
            </a:r>
            <a:r>
              <a:rPr lang="zh-CN" altLang="en-US" sz="2800" b="1"/>
              <a:t>）将</a:t>
            </a:r>
            <a:r>
              <a:rPr lang="en-US" altLang="zh-CN" sz="2800" b="1"/>
              <a:t>out_stock</a:t>
            </a:r>
            <a:r>
              <a:rPr lang="zh-CN" altLang="en-US" sz="2800" b="1"/>
              <a:t>表的</a:t>
            </a:r>
            <a:r>
              <a:rPr lang="en-US" altLang="zh-CN" sz="2800" b="1"/>
              <a:t>SELECT</a:t>
            </a:r>
            <a:r>
              <a:rPr lang="zh-CN" altLang="en-US" sz="2800" b="1"/>
              <a:t>权限授予</a:t>
            </a:r>
            <a:r>
              <a:rPr lang="en-US" altLang="zh-CN" sz="2800" b="1"/>
              <a:t>public</a:t>
            </a:r>
            <a:r>
              <a:rPr lang="zh-CN" altLang="en-US" sz="2800" b="1"/>
              <a:t>角色。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</a:rPr>
              <a:t>      </a:t>
            </a:r>
            <a:r>
              <a:rPr lang="en-US" altLang="zh-CN" sz="2800" b="1">
                <a:solidFill>
                  <a:schemeClr val="accent2"/>
                </a:solidFill>
              </a:rPr>
              <a:t>GRANT SELECT ON out_stock TO public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b="1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/>
              <a:t>（</a:t>
            </a:r>
            <a:r>
              <a:rPr lang="en-US" altLang="zh-CN" sz="2800" b="1"/>
              <a:t>2</a:t>
            </a:r>
            <a:r>
              <a:rPr lang="zh-CN" altLang="en-US" sz="2800" b="1"/>
              <a:t>）将</a:t>
            </a:r>
            <a:r>
              <a:rPr lang="en-US" altLang="zh-CN" sz="2800" b="1"/>
              <a:t>out_stock</a:t>
            </a:r>
            <a:r>
              <a:rPr lang="zh-CN" altLang="en-US" sz="2800" b="1"/>
              <a:t>表的</a:t>
            </a:r>
            <a:r>
              <a:rPr lang="en-US" altLang="zh-CN" sz="2800" b="1"/>
              <a:t>INSERT, UPDATE, DELETE</a:t>
            </a:r>
            <a:r>
              <a:rPr lang="zh-CN" altLang="en-US" sz="2800" b="1"/>
              <a:t>权限授予用户 </a:t>
            </a:r>
            <a:r>
              <a:rPr lang="en-US" altLang="zh-CN" sz="2800" b="1"/>
              <a:t>Mary</a:t>
            </a:r>
            <a:r>
              <a:rPr lang="zh-CN" altLang="en-US" sz="2800" b="1"/>
              <a:t>、</a:t>
            </a:r>
            <a:r>
              <a:rPr lang="en-US" altLang="zh-CN" sz="2800" b="1"/>
              <a:t>John</a:t>
            </a:r>
            <a:r>
              <a:rPr lang="zh-CN" altLang="en-US" sz="2800" b="1"/>
              <a:t>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</a:rPr>
              <a:t>   </a:t>
            </a:r>
            <a:r>
              <a:rPr lang="en-US" altLang="zh-CN" sz="2800" b="1">
                <a:solidFill>
                  <a:schemeClr val="accent2"/>
                </a:solidFill>
              </a:rPr>
              <a:t>GRANT INSERT, UPDATE, DELETE ON out_stock  TO  Mary, John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b="1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/>
              <a:t>（</a:t>
            </a:r>
            <a:r>
              <a:rPr lang="en-US" altLang="zh-CN" sz="2800" b="1"/>
              <a:t>3</a:t>
            </a:r>
            <a:r>
              <a:rPr lang="zh-CN" altLang="en-US" sz="2800" b="1"/>
              <a:t>）将对表</a:t>
            </a:r>
            <a:r>
              <a:rPr lang="en-US" altLang="zh-CN" sz="2800" b="1"/>
              <a:t>out_stock</a:t>
            </a:r>
            <a:r>
              <a:rPr lang="zh-CN" altLang="en-US" sz="2800" b="1"/>
              <a:t>的</a:t>
            </a:r>
            <a:r>
              <a:rPr lang="en-US" altLang="zh-CN" sz="2800" b="1"/>
              <a:t>get_date</a:t>
            </a:r>
            <a:r>
              <a:rPr lang="zh-CN" altLang="en-US" sz="2800" b="1"/>
              <a:t>列的修改权限授予用户</a:t>
            </a:r>
            <a:r>
              <a:rPr lang="en-US" altLang="zh-CN" sz="2800" b="1"/>
              <a:t>Tom</a:t>
            </a:r>
            <a:r>
              <a:rPr lang="zh-CN" altLang="en-US" sz="2800" b="1"/>
              <a:t>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</a:rPr>
              <a:t>     </a:t>
            </a:r>
            <a:r>
              <a:rPr lang="en-US" altLang="zh-CN" sz="2800" b="1">
                <a:solidFill>
                  <a:schemeClr val="accent2"/>
                </a:solidFill>
              </a:rPr>
              <a:t>GRANT UPDATE (get_date) ON out_stock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</a:rPr>
              <a:t>     To Tom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9.4.5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833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83"/>
    </mc:Choice>
    <mc:Fallback xmlns="">
      <p:transition spd="slow" advTm="45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62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62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628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628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711200" y="981075"/>
            <a:ext cx="11480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例：把对表</a:t>
            </a:r>
            <a:r>
              <a:rPr kumimoji="1" lang="en-US" altLang="zh-CN" sz="2800" b="1" i="0">
                <a:solidFill>
                  <a:srgbClr val="000066"/>
                </a:solidFill>
                <a:latin typeface="Tahoma" pitchFamily="34" charset="0"/>
              </a:rPr>
              <a:t>stock</a:t>
            </a: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的</a:t>
            </a:r>
            <a:r>
              <a:rPr kumimoji="1" lang="en-US" altLang="zh-CN" sz="2800" b="1" i="0">
                <a:solidFill>
                  <a:srgbClr val="000066"/>
                </a:solidFill>
                <a:latin typeface="Tahoma" pitchFamily="34" charset="0"/>
              </a:rPr>
              <a:t>insert</a:t>
            </a: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权限授予用户</a:t>
            </a:r>
            <a:r>
              <a:rPr kumimoji="1" lang="en-US" altLang="zh-CN" sz="2800" b="1" i="0">
                <a:solidFill>
                  <a:srgbClr val="000066"/>
                </a:solidFill>
                <a:latin typeface="Tahoma" pitchFamily="34" charset="0"/>
              </a:rPr>
              <a:t>U1</a:t>
            </a: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，并允许将此权限授予其他用户。</a:t>
            </a:r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1117600" y="1981200"/>
            <a:ext cx="1026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2800" b="1" i="0">
                <a:solidFill>
                  <a:srgbClr val="CC3300"/>
                </a:solidFill>
                <a:latin typeface="Tahoma" pitchFamily="34" charset="0"/>
              </a:rPr>
              <a:t>Grant  insert  On stock  To U1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2800" b="1" i="0">
                <a:solidFill>
                  <a:srgbClr val="CC3300"/>
                </a:solidFill>
                <a:latin typeface="Tahoma" pitchFamily="34" charset="0"/>
              </a:rPr>
              <a:t>With grant option;</a:t>
            </a:r>
          </a:p>
        </p:txBody>
      </p:sp>
      <p:sp>
        <p:nvSpPr>
          <p:cNvPr id="480261" name="Rectangle 5"/>
          <p:cNvSpPr>
            <a:spLocks noChangeArrowheads="1"/>
          </p:cNvSpPr>
          <p:nvPr/>
        </p:nvSpPr>
        <p:spPr bwMode="auto">
          <a:xfrm>
            <a:off x="1117600" y="3124200"/>
            <a:ext cx="9652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2800" b="1" i="0">
                <a:solidFill>
                  <a:srgbClr val="000066"/>
                </a:solidFill>
                <a:latin typeface="Tahoma" pitchFamily="34" charset="0"/>
              </a:rPr>
              <a:t>U1</a:t>
            </a: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可将此权限授予</a:t>
            </a:r>
            <a:r>
              <a:rPr kumimoji="1" lang="en-US" altLang="zh-CN" sz="2800" b="1" i="0">
                <a:solidFill>
                  <a:srgbClr val="000066"/>
                </a:solidFill>
                <a:latin typeface="Tahoma" pitchFamily="34" charset="0"/>
              </a:rPr>
              <a:t>U2</a:t>
            </a: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：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2800" b="1" i="0">
                <a:solidFill>
                  <a:srgbClr val="CC3300"/>
                </a:solidFill>
                <a:latin typeface="Tahoma" pitchFamily="34" charset="0"/>
              </a:rPr>
              <a:t>Grant  insert On stock  To U2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2800" b="1" i="0">
                <a:solidFill>
                  <a:srgbClr val="CC3300"/>
                </a:solidFill>
                <a:latin typeface="Tahoma" pitchFamily="34" charset="0"/>
              </a:rPr>
              <a:t>With grant option;</a:t>
            </a:r>
          </a:p>
        </p:txBody>
      </p:sp>
      <p:sp>
        <p:nvSpPr>
          <p:cNvPr id="480262" name="Rectangle 6"/>
          <p:cNvSpPr>
            <a:spLocks noChangeArrowheads="1"/>
          </p:cNvSpPr>
          <p:nvPr/>
        </p:nvSpPr>
        <p:spPr bwMode="auto">
          <a:xfrm>
            <a:off x="1117600" y="4876800"/>
            <a:ext cx="965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2800" b="1" i="0">
                <a:solidFill>
                  <a:srgbClr val="000066"/>
                </a:solidFill>
                <a:latin typeface="Tahoma" pitchFamily="34" charset="0"/>
              </a:rPr>
              <a:t>U2</a:t>
            </a: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可将此权限授予</a:t>
            </a:r>
            <a:r>
              <a:rPr kumimoji="1" lang="en-US" altLang="zh-CN" sz="2800" b="1" i="0">
                <a:solidFill>
                  <a:srgbClr val="000066"/>
                </a:solidFill>
                <a:latin typeface="Tahoma" pitchFamily="34" charset="0"/>
              </a:rPr>
              <a:t>U3</a:t>
            </a: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：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2800" b="1" i="0">
                <a:solidFill>
                  <a:srgbClr val="CC3300"/>
                </a:solidFill>
                <a:latin typeface="Tahoma" pitchFamily="34" charset="0"/>
              </a:rPr>
              <a:t>Grant  insert On stock  To U3;</a:t>
            </a:r>
          </a:p>
        </p:txBody>
      </p:sp>
      <p:sp>
        <p:nvSpPr>
          <p:cNvPr id="480263" name="Rectangle 7"/>
          <p:cNvSpPr>
            <a:spLocks noChangeArrowheads="1"/>
          </p:cNvSpPr>
          <p:nvPr/>
        </p:nvSpPr>
        <p:spPr bwMode="auto">
          <a:xfrm>
            <a:off x="6299200" y="4267200"/>
            <a:ext cx="3839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3200" i="0">
                <a:latin typeface="Tahoma" pitchFamily="34" charset="0"/>
              </a:rPr>
              <a:t> --&gt;U1--&gt; U2--&gt; U3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10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9.4.5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9225757"/>
      </p:ext>
    </p:extLst>
  </p:cSld>
  <p:clrMapOvr>
    <a:masterClrMapping/>
  </p:clrMapOvr>
  <p:transition advTm="620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0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0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0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0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0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0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80260" grpId="0" autoUpdateAnimBg="0"/>
      <p:bldP spid="480261" grpId="0" autoUpdateAnimBg="0"/>
      <p:bldP spid="480262" grpId="0" autoUpdateAnimBg="0"/>
      <p:bldP spid="48026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196976"/>
            <a:ext cx="109728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latin typeface="+mn-ea"/>
              </a:rPr>
              <a:t>SQL Server</a:t>
            </a:r>
            <a:r>
              <a:rPr lang="zh-CN" altLang="en-US" sz="2800" b="1" dirty="0">
                <a:latin typeface="+mn-ea"/>
              </a:rPr>
              <a:t>的安全性主体主要有三个级别 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+mn-ea"/>
              </a:rPr>
              <a:t>—</a:t>
            </a:r>
            <a:r>
              <a:rPr lang="zh-CN" altLang="en-US" sz="2800" b="1" dirty="0">
                <a:solidFill>
                  <a:srgbClr val="FF3300"/>
                </a:solidFill>
                <a:latin typeface="+mn-ea"/>
              </a:rPr>
              <a:t>服务器级别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+mn-ea"/>
              </a:rPr>
              <a:t>     所含的安全对象主要有登录名、固定服务器角色等，其中登录名用于登录数据库服务器，而固定服务器角色用于给登录名赋予相应的服务器权限。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+mn-ea"/>
              </a:rPr>
              <a:t>—</a:t>
            </a:r>
            <a:r>
              <a:rPr lang="zh-CN" altLang="en-US" sz="2800" b="1" dirty="0">
                <a:solidFill>
                  <a:srgbClr val="FF3300"/>
                </a:solidFill>
                <a:latin typeface="+mn-ea"/>
              </a:rPr>
              <a:t>数据库级别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+mn-ea"/>
              </a:rPr>
              <a:t>     所含的安全对象主要有用户、角色、应用程序角色、证书、对称密钥、非对称密钥、程序集、全文目录、</a:t>
            </a:r>
            <a:r>
              <a:rPr lang="en-US" altLang="zh-CN" sz="2400" b="1" dirty="0">
                <a:latin typeface="+mn-ea"/>
              </a:rPr>
              <a:t>DDL</a:t>
            </a:r>
            <a:r>
              <a:rPr lang="zh-CN" altLang="en-US" sz="2400" b="1" dirty="0">
                <a:latin typeface="+mn-ea"/>
              </a:rPr>
              <a:t>事件、架构等。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  <a:latin typeface="+mn-ea"/>
              </a:rPr>
              <a:t>—</a:t>
            </a:r>
            <a:r>
              <a:rPr lang="zh-CN" altLang="en-US" sz="2800" b="1" dirty="0">
                <a:solidFill>
                  <a:srgbClr val="FF3300"/>
                </a:solidFill>
                <a:latin typeface="+mn-ea"/>
              </a:rPr>
              <a:t>架构级别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+mn-ea"/>
              </a:rPr>
              <a:t>     所含的安全对象主要有表、视图、函数、存储过程、类型、聚合函数等。系统默认架构为</a:t>
            </a:r>
            <a:r>
              <a:rPr lang="en-US" altLang="zh-CN" sz="2400" b="1" dirty="0" err="1">
                <a:latin typeface="+mn-ea"/>
              </a:rPr>
              <a:t>dbo</a:t>
            </a:r>
            <a:r>
              <a:rPr lang="zh-CN" altLang="en-US" sz="2400" b="1" dirty="0">
                <a:latin typeface="+mn-ea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9.4.2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的安全机制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454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03"/>
    </mc:Choice>
    <mc:Fallback xmlns="">
      <p:transition spd="slow" advTm="44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39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9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9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9386" y="889489"/>
            <a:ext cx="11425767" cy="5792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/>
              <a:t>【</a:t>
            </a:r>
            <a:r>
              <a:rPr lang="zh-CN" altLang="en-US" sz="2400" b="1" dirty="0"/>
              <a:t>例</a:t>
            </a:r>
            <a:r>
              <a:rPr lang="en-US" altLang="zh-CN" sz="2400" b="1" dirty="0"/>
              <a:t>】</a:t>
            </a:r>
            <a:r>
              <a:rPr lang="zh-CN" altLang="en-US" sz="2400" b="1" dirty="0"/>
              <a:t>用户 </a:t>
            </a:r>
            <a:r>
              <a:rPr lang="en-US" altLang="zh-CN" sz="2400" b="1" dirty="0"/>
              <a:t>Jean </a:t>
            </a:r>
            <a:r>
              <a:rPr lang="zh-CN" altLang="en-US" sz="2400" b="1" dirty="0"/>
              <a:t>拥有表 </a:t>
            </a:r>
            <a:r>
              <a:rPr lang="en-US" altLang="zh-CN" sz="2400" b="1" dirty="0" err="1"/>
              <a:t>Plan_Data</a:t>
            </a:r>
            <a:r>
              <a:rPr lang="zh-CN" altLang="en-US" sz="2400" b="1" dirty="0"/>
              <a:t>。</a:t>
            </a:r>
            <a:r>
              <a:rPr lang="en-US" altLang="zh-CN" sz="2400" b="1" dirty="0"/>
              <a:t>Jean </a:t>
            </a:r>
            <a:r>
              <a:rPr lang="zh-CN" altLang="en-US" sz="2400" b="1" dirty="0"/>
              <a:t>将表 </a:t>
            </a:r>
            <a:r>
              <a:rPr lang="en-US" altLang="zh-CN" sz="2400" b="1" dirty="0" err="1"/>
              <a:t>Plan_Data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的 </a:t>
            </a:r>
            <a:r>
              <a:rPr lang="en-US" altLang="zh-CN" sz="2400" b="1" dirty="0"/>
              <a:t>SELECT </a:t>
            </a:r>
            <a:r>
              <a:rPr lang="zh-CN" altLang="en-US" sz="2400" b="1" dirty="0"/>
              <a:t>权限授予 </a:t>
            </a:r>
            <a:r>
              <a:rPr lang="en-US" altLang="zh-CN" sz="2400" b="1" dirty="0"/>
              <a:t>Accounting </a:t>
            </a:r>
            <a:r>
              <a:rPr lang="zh-CN" altLang="en-US" sz="2400" b="1" dirty="0"/>
              <a:t>角色（指定 </a:t>
            </a:r>
            <a:r>
              <a:rPr lang="en-US" altLang="zh-CN" sz="2400" b="1" dirty="0"/>
              <a:t>WITH GRANT OPTION </a:t>
            </a:r>
            <a:r>
              <a:rPr lang="zh-CN" altLang="en-US" sz="2400" b="1" dirty="0"/>
              <a:t>子句）。用户 </a:t>
            </a:r>
            <a:r>
              <a:rPr lang="en-US" altLang="zh-CN" sz="2400" b="1" dirty="0"/>
              <a:t>Sunny</a:t>
            </a:r>
            <a:r>
              <a:rPr lang="zh-CN" altLang="en-US" sz="2400" b="1" dirty="0"/>
              <a:t>是 </a:t>
            </a:r>
            <a:r>
              <a:rPr lang="en-US" altLang="zh-CN" sz="2400" b="1" dirty="0"/>
              <a:t>Accounting </a:t>
            </a:r>
            <a:r>
              <a:rPr lang="zh-CN" altLang="en-US" sz="2400" b="1" dirty="0"/>
              <a:t>的成员，他要将表 </a:t>
            </a:r>
            <a:r>
              <a:rPr lang="en-US" altLang="zh-CN" sz="2400" b="1" dirty="0" err="1"/>
              <a:t>Plan_Data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上的 </a:t>
            </a:r>
            <a:r>
              <a:rPr lang="en-US" altLang="zh-CN" sz="2400" b="1" dirty="0"/>
              <a:t>SELECT </a:t>
            </a:r>
            <a:r>
              <a:rPr lang="zh-CN" altLang="en-US" sz="2400" b="1" dirty="0"/>
              <a:t>权限授予用户 </a:t>
            </a:r>
            <a:r>
              <a:rPr lang="en-US" altLang="zh-CN" sz="2400" b="1" dirty="0"/>
              <a:t>Jack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Jack </a:t>
            </a:r>
            <a:r>
              <a:rPr lang="zh-CN" altLang="en-US" sz="2400" b="1" dirty="0"/>
              <a:t>不是 </a:t>
            </a:r>
            <a:r>
              <a:rPr lang="en-US" altLang="zh-CN" sz="2400" b="1" dirty="0"/>
              <a:t>Accounting </a:t>
            </a:r>
            <a:r>
              <a:rPr lang="zh-CN" altLang="en-US" sz="2400" b="1" dirty="0"/>
              <a:t>的成员。</a:t>
            </a:r>
            <a:endParaRPr lang="en-US" altLang="zh-CN" sz="2400" b="1" dirty="0"/>
          </a:p>
          <a:p>
            <a:pPr eaLnBrk="1" hangingPunct="1">
              <a:buNone/>
            </a:pPr>
            <a:r>
              <a:rPr lang="en-US" altLang="zh-CN" sz="2400" b="1" dirty="0">
                <a:solidFill>
                  <a:srgbClr val="0099FF"/>
                </a:solidFill>
              </a:rPr>
              <a:t>/* User Jean */</a:t>
            </a:r>
          </a:p>
          <a:p>
            <a:pPr eaLnBrk="1" hangingPunct="1">
              <a:buNone/>
            </a:pPr>
            <a:r>
              <a:rPr lang="en-US" altLang="zh-CN" sz="2400" b="1" dirty="0">
                <a:solidFill>
                  <a:schemeClr val="accent2"/>
                </a:solidFill>
              </a:rPr>
              <a:t>GRANT SELECT ON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Plan_Data</a:t>
            </a:r>
            <a:r>
              <a:rPr lang="en-US" altLang="zh-CN" sz="2400" b="1" dirty="0">
                <a:solidFill>
                  <a:schemeClr val="accent2"/>
                </a:solidFill>
              </a:rPr>
              <a:t> TO Accounting WITH GRANT OPTION</a:t>
            </a:r>
            <a:endParaRPr lang="zh-CN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/>
              <a:t>    因为对表 </a:t>
            </a:r>
            <a:r>
              <a:rPr lang="en-US" altLang="zh-CN" sz="2400" b="1" dirty="0" err="1"/>
              <a:t>Plan_Data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用 </a:t>
            </a:r>
            <a:r>
              <a:rPr lang="en-US" altLang="zh-CN" sz="2400" b="1" dirty="0"/>
              <a:t>GRANT </a:t>
            </a:r>
            <a:r>
              <a:rPr lang="zh-CN" altLang="en-US" sz="2400" b="1" dirty="0"/>
              <a:t>语句授予其他用户 </a:t>
            </a:r>
            <a:r>
              <a:rPr lang="en-US" altLang="zh-CN" sz="2400" b="1" dirty="0"/>
              <a:t>SELECT </a:t>
            </a:r>
            <a:r>
              <a:rPr lang="zh-CN" altLang="en-US" sz="2400" b="1" dirty="0"/>
              <a:t>权限的权限是授予 </a:t>
            </a:r>
            <a:r>
              <a:rPr lang="en-US" altLang="zh-CN" sz="2400" b="1" dirty="0"/>
              <a:t>Accounting </a:t>
            </a:r>
            <a:r>
              <a:rPr lang="zh-CN" altLang="en-US" sz="2400" b="1" dirty="0"/>
              <a:t>角色而不是显式地授予</a:t>
            </a:r>
            <a:r>
              <a:rPr lang="en-US" altLang="zh-CN" sz="2400" b="1" dirty="0"/>
              <a:t>Sunny</a:t>
            </a:r>
            <a:r>
              <a:rPr lang="zh-CN" altLang="en-US" sz="2400" b="1" dirty="0"/>
              <a:t>，不能因为已授予 </a:t>
            </a:r>
            <a:r>
              <a:rPr lang="en-US" altLang="zh-CN" sz="2400" b="1" dirty="0"/>
              <a:t>Accounting </a:t>
            </a:r>
            <a:r>
              <a:rPr lang="zh-CN" altLang="en-US" sz="2400" b="1" dirty="0"/>
              <a:t>角色中成员该权限，而使 </a:t>
            </a:r>
            <a:r>
              <a:rPr lang="en-US" altLang="zh-CN" sz="2400" b="1" dirty="0"/>
              <a:t>Sunny</a:t>
            </a:r>
            <a:r>
              <a:rPr lang="zh-CN" altLang="en-US" sz="2400" b="1" dirty="0"/>
              <a:t>能够授予表的权限。</a:t>
            </a:r>
            <a:r>
              <a:rPr lang="en-US" altLang="zh-CN" sz="2400" b="1" dirty="0"/>
              <a:t>Sunny</a:t>
            </a:r>
            <a:r>
              <a:rPr lang="zh-CN" altLang="en-US" sz="2400" b="1" dirty="0"/>
              <a:t>必须用 </a:t>
            </a:r>
            <a:r>
              <a:rPr lang="en-US" altLang="zh-CN" sz="2400" b="1" dirty="0"/>
              <a:t>AS </a:t>
            </a:r>
            <a:r>
              <a:rPr lang="zh-CN" altLang="en-US" sz="2400" b="1" dirty="0"/>
              <a:t>子句来获得 </a:t>
            </a:r>
            <a:r>
              <a:rPr lang="en-US" altLang="zh-CN" sz="2400" b="1" dirty="0"/>
              <a:t>Accounting </a:t>
            </a:r>
            <a:r>
              <a:rPr lang="zh-CN" altLang="en-US" sz="2400" b="1" dirty="0"/>
              <a:t>角色的授予权限。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0099FF"/>
                </a:solidFill>
              </a:rPr>
              <a:t>/* User Sunny */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chemeClr val="accent2"/>
                </a:solidFill>
              </a:rPr>
              <a:t>GRANT SELECT ON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Plan_Data</a:t>
            </a:r>
            <a:r>
              <a:rPr lang="en-US" altLang="zh-CN" sz="2400" b="1" dirty="0">
                <a:solidFill>
                  <a:schemeClr val="accent2"/>
                </a:solidFill>
              </a:rPr>
              <a:t> TO Jack AS Accounting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4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9.4.5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11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65"/>
    </mc:Choice>
    <mc:Fallback xmlns="">
      <p:transition spd="slow" advTm="73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63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63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711200" y="2165787"/>
            <a:ext cx="11480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【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例</a:t>
            </a: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】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把用户</a:t>
            </a: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U1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对表</a:t>
            </a: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stock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的</a:t>
            </a:r>
            <a:r>
              <a:rPr kumimoji="1" lang="en-US" altLang="zh-CN" sz="2800" b="1" i="0" dirty="0">
                <a:solidFill>
                  <a:srgbClr val="000066"/>
                </a:solidFill>
                <a:latin typeface="Tahoma" pitchFamily="34" charset="0"/>
              </a:rPr>
              <a:t>insert</a:t>
            </a:r>
            <a:r>
              <a:rPr kumimoji="1" lang="zh-CN" altLang="en-US" sz="2800" b="1" i="0" dirty="0">
                <a:solidFill>
                  <a:srgbClr val="000066"/>
                </a:solidFill>
                <a:latin typeface="Tahoma" pitchFamily="34" charset="0"/>
              </a:rPr>
              <a:t>权限收回。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965200" y="2795928"/>
            <a:ext cx="10261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2800" b="1" i="0" dirty="0">
                <a:solidFill>
                  <a:srgbClr val="CC3300"/>
                </a:solidFill>
                <a:latin typeface="Tahoma" pitchFamily="34" charset="0"/>
              </a:rPr>
              <a:t>Revoke  insert  On   stock  From U1;</a:t>
            </a:r>
          </a:p>
        </p:txBody>
      </p:sp>
      <p:sp>
        <p:nvSpPr>
          <p:cNvPr id="481285" name="Rectangle 5"/>
          <p:cNvSpPr>
            <a:spLocks noChangeArrowheads="1"/>
          </p:cNvSpPr>
          <p:nvPr/>
        </p:nvSpPr>
        <p:spPr bwMode="auto">
          <a:xfrm>
            <a:off x="812800" y="3405528"/>
            <a:ext cx="10972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zh-CN" altLang="en-US" sz="2800" b="1" i="0" dirty="0">
                <a:solidFill>
                  <a:srgbClr val="CC3300"/>
                </a:solidFill>
                <a:latin typeface="Tahoma" pitchFamily="34" charset="0"/>
              </a:rPr>
              <a:t>权限的级联回收：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2800" b="1" i="0" dirty="0">
                <a:solidFill>
                  <a:srgbClr val="CC3300"/>
                </a:solidFill>
                <a:latin typeface="Tahoma" pitchFamily="34" charset="0"/>
              </a:rPr>
              <a:t>         系统将自动收回直接或间接从</a:t>
            </a:r>
            <a:r>
              <a:rPr kumimoji="1" lang="en-US" altLang="zh-CN" sz="2800" b="1" i="0" dirty="0">
                <a:solidFill>
                  <a:srgbClr val="CC3300"/>
                </a:solidFill>
                <a:latin typeface="Tahoma" pitchFamily="34" charset="0"/>
              </a:rPr>
              <a:t>U1</a:t>
            </a:r>
            <a:r>
              <a:rPr kumimoji="1" lang="zh-CN" altLang="en-US" sz="2800" b="1" i="0" dirty="0">
                <a:solidFill>
                  <a:srgbClr val="CC3300"/>
                </a:solidFill>
                <a:latin typeface="Tahoma" pitchFamily="34" charset="0"/>
              </a:rPr>
              <a:t>处获得的对</a:t>
            </a:r>
            <a:r>
              <a:rPr kumimoji="1" lang="en-US" altLang="zh-CN" sz="2800" b="1" i="0" dirty="0">
                <a:solidFill>
                  <a:srgbClr val="CC3300"/>
                </a:solidFill>
                <a:latin typeface="Tahoma" pitchFamily="34" charset="0"/>
              </a:rPr>
              <a:t>Stock</a:t>
            </a:r>
            <a:r>
              <a:rPr kumimoji="1" lang="zh-CN" altLang="en-US" sz="2800" b="1" i="0" dirty="0">
                <a:solidFill>
                  <a:srgbClr val="CC3300"/>
                </a:solidFill>
                <a:latin typeface="Tahoma" pitchFamily="34" charset="0"/>
              </a:rPr>
              <a:t>表的</a:t>
            </a:r>
            <a:r>
              <a:rPr kumimoji="1" lang="en-US" altLang="zh-CN" sz="2800" b="1" i="0" dirty="0">
                <a:solidFill>
                  <a:srgbClr val="CC3300"/>
                </a:solidFill>
                <a:latin typeface="Tahoma" pitchFamily="34" charset="0"/>
              </a:rPr>
              <a:t>INSERT</a:t>
            </a:r>
            <a:r>
              <a:rPr kumimoji="1" lang="zh-CN" altLang="en-US" sz="2800" b="1" i="0" dirty="0">
                <a:solidFill>
                  <a:srgbClr val="CC3300"/>
                </a:solidFill>
                <a:latin typeface="Tahoma" pitchFamily="34" charset="0"/>
              </a:rPr>
              <a:t>权限</a:t>
            </a:r>
            <a:r>
              <a:rPr kumimoji="1" lang="en-US" altLang="zh-CN" sz="2800" b="1" i="0" dirty="0">
                <a:solidFill>
                  <a:srgbClr val="CC3300"/>
                </a:solidFill>
                <a:latin typeface="Tahoma" pitchFamily="34" charset="0"/>
              </a:rPr>
              <a:t>: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800" b="1" i="0" dirty="0">
                <a:solidFill>
                  <a:srgbClr val="CC3300"/>
                </a:solidFill>
                <a:latin typeface="Tahoma" pitchFamily="34" charset="0"/>
              </a:rPr>
              <a:t>         &lt;--U1&lt;-- U2&lt;-- U3</a:t>
            </a:r>
          </a:p>
        </p:txBody>
      </p:sp>
      <p:sp>
        <p:nvSpPr>
          <p:cNvPr id="481286" name="Rectangle 6"/>
          <p:cNvSpPr>
            <a:spLocks noChangeArrowheads="1"/>
          </p:cNvSpPr>
          <p:nvPr/>
        </p:nvSpPr>
        <p:spPr bwMode="auto">
          <a:xfrm>
            <a:off x="609600" y="5767728"/>
            <a:ext cx="1117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注：若</a:t>
            </a:r>
            <a:r>
              <a:rPr kumimoji="1" lang="en-US" altLang="zh-CN" sz="2800" b="1" i="0">
                <a:solidFill>
                  <a:srgbClr val="000066"/>
                </a:solidFill>
                <a:latin typeface="Tahoma" pitchFamily="34" charset="0"/>
              </a:rPr>
              <a:t>U2</a:t>
            </a: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和</a:t>
            </a:r>
            <a:r>
              <a:rPr kumimoji="1" lang="en-US" altLang="zh-CN" sz="2800" b="1" i="0">
                <a:solidFill>
                  <a:srgbClr val="000066"/>
                </a:solidFill>
                <a:latin typeface="Tahoma" pitchFamily="34" charset="0"/>
              </a:rPr>
              <a:t>U3</a:t>
            </a: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从其他用户处获得对</a:t>
            </a:r>
            <a:r>
              <a:rPr kumimoji="1" lang="en-US" altLang="zh-CN" sz="2800" b="1" i="0">
                <a:solidFill>
                  <a:srgbClr val="000066"/>
                </a:solidFill>
                <a:latin typeface="Tahoma" pitchFamily="34" charset="0"/>
              </a:rPr>
              <a:t>Stock</a:t>
            </a: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表的</a:t>
            </a:r>
            <a:r>
              <a:rPr kumimoji="1" lang="en-US" altLang="zh-CN" sz="2800" b="1" i="0">
                <a:solidFill>
                  <a:srgbClr val="000066"/>
                </a:solidFill>
                <a:latin typeface="Tahoma" pitchFamily="34" charset="0"/>
              </a:rPr>
              <a:t>insert</a:t>
            </a:r>
            <a:r>
              <a:rPr kumimoji="1" lang="zh-CN" altLang="en-US" sz="2800" b="1" i="0">
                <a:solidFill>
                  <a:srgbClr val="000066"/>
                </a:solidFill>
                <a:latin typeface="Tahoma" pitchFamily="34" charset="0"/>
              </a:rPr>
              <a:t>权限，则不会回收。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9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9.4.5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</a:p>
        </p:txBody>
      </p:sp>
      <p:sp>
        <p:nvSpPr>
          <p:cNvPr id="13" name="矩形 12"/>
          <p:cNvSpPr/>
          <p:nvPr/>
        </p:nvSpPr>
        <p:spPr>
          <a:xfrm>
            <a:off x="506295" y="731601"/>
            <a:ext cx="9147659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3.</a:t>
            </a:r>
            <a:r>
              <a:rPr lang="zh-CN" altLang="en-US" sz="2800" b="1" dirty="0">
                <a:solidFill>
                  <a:srgbClr val="FF3300"/>
                </a:solidFill>
              </a:rPr>
              <a:t>收回权限</a:t>
            </a:r>
            <a:endParaRPr lang="en-US" altLang="zh-CN" sz="2800" b="1" dirty="0">
              <a:solidFill>
                <a:srgbClr val="FF3300"/>
              </a:solidFill>
            </a:endParaRPr>
          </a:p>
          <a:p>
            <a:pPr>
              <a:lnSpc>
                <a:spcPct val="105000"/>
              </a:lnSpc>
            </a:pPr>
            <a:r>
              <a:rPr lang="zh-CN" altLang="en-US" sz="2800" b="1" dirty="0"/>
              <a:t>    包括收回对象权限和收回语句权限</a:t>
            </a:r>
            <a:endParaRPr lang="en-US" altLang="zh-CN" sz="2800" b="1" dirty="0">
              <a:solidFill>
                <a:srgbClr val="FF3300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4028987"/>
      </p:ext>
    </p:extLst>
  </p:cSld>
  <p:clrMapOvr>
    <a:masterClrMapping/>
  </p:clrMapOvr>
  <p:transition advTm="362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81284" grpId="0" autoUpdateAnimBg="0"/>
      <p:bldP spid="481285" grpId="0" autoUpdateAnimBg="0"/>
      <p:bldP spid="481286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125538"/>
            <a:ext cx="10972800" cy="551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dirty="0"/>
              <a:t>【</a:t>
            </a:r>
            <a:r>
              <a:rPr lang="zh-CN" altLang="en-US" sz="2400" b="1" dirty="0"/>
              <a:t>例</a:t>
            </a:r>
            <a:r>
              <a:rPr lang="en-US" altLang="zh-CN" sz="2400" b="1" dirty="0"/>
              <a:t>】</a:t>
            </a:r>
            <a:r>
              <a:rPr lang="zh-CN" altLang="en-US" sz="2400" b="1" dirty="0"/>
              <a:t> 废除已授予用户 </a:t>
            </a:r>
            <a:r>
              <a:rPr lang="en-US" altLang="zh-CN" sz="2400" b="1" dirty="0"/>
              <a:t>Joe </a:t>
            </a:r>
            <a:r>
              <a:rPr lang="zh-CN" altLang="en-US" sz="2400" b="1" dirty="0"/>
              <a:t>的 </a:t>
            </a:r>
            <a:r>
              <a:rPr lang="en-US" altLang="zh-CN" sz="2400" b="1" dirty="0"/>
              <a:t>CREATE TABLE </a:t>
            </a:r>
            <a:r>
              <a:rPr lang="zh-CN" altLang="en-US" sz="2400" b="1" dirty="0"/>
              <a:t>权限：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solidFill>
                  <a:srgbClr val="FF3300"/>
                </a:solidFill>
              </a:rPr>
              <a:t>REVOKE CREATE TABLE FROM Joe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 b="1" dirty="0">
              <a:solidFill>
                <a:srgbClr val="FF33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dirty="0"/>
              <a:t>【</a:t>
            </a:r>
            <a:r>
              <a:rPr lang="zh-CN" altLang="en-US" sz="2400" b="1" dirty="0"/>
              <a:t>例</a:t>
            </a:r>
            <a:r>
              <a:rPr lang="en-US" altLang="zh-CN" sz="2400" b="1" dirty="0"/>
              <a:t>】</a:t>
            </a:r>
            <a:r>
              <a:rPr lang="zh-CN" altLang="en-US" sz="2400" b="1" dirty="0"/>
              <a:t>废除授予多个用户的多个语句权限：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solidFill>
                  <a:srgbClr val="FF3300"/>
                </a:solidFill>
              </a:rPr>
              <a:t>REVOKE CREATE TABLE, CREATE DEFAULT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solidFill>
                  <a:srgbClr val="FF3300"/>
                </a:solidFill>
              </a:rPr>
              <a:t>FROM Mary, John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9.4.5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452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21"/>
    </mc:Choice>
    <mc:Fallback xmlns="">
      <p:transition spd="slow" advTm="27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65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65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5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6295" y="1835711"/>
            <a:ext cx="10972800" cy="461887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dirty="0"/>
              <a:t>【</a:t>
            </a:r>
            <a:r>
              <a:rPr lang="zh-CN" altLang="en-US" sz="2400" b="1" dirty="0"/>
              <a:t>例</a:t>
            </a:r>
            <a:r>
              <a:rPr lang="en-US" altLang="zh-CN" sz="2400" b="1" dirty="0"/>
              <a:t>】</a:t>
            </a:r>
            <a:r>
              <a:rPr lang="zh-CN" altLang="en-US" sz="2400" b="1" dirty="0"/>
              <a:t>禁止用户</a:t>
            </a:r>
            <a:r>
              <a:rPr lang="en-US" altLang="zh-CN" sz="2400" b="1" dirty="0"/>
              <a:t>Mary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John</a:t>
            </a:r>
            <a:r>
              <a:rPr lang="zh-CN" altLang="en-US" sz="2400" b="1" dirty="0"/>
              <a:t>对</a:t>
            </a:r>
            <a:r>
              <a:rPr lang="en-US" altLang="zh-CN" sz="2400" b="1" dirty="0" err="1"/>
              <a:t>out_stock</a:t>
            </a:r>
            <a:r>
              <a:rPr lang="zh-CN" altLang="en-US" sz="2400" b="1" dirty="0"/>
              <a:t>表的</a:t>
            </a:r>
            <a:r>
              <a:rPr lang="en-US" altLang="zh-CN" sz="2400" b="1" dirty="0"/>
              <a:t>UPDATE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DELETE</a:t>
            </a:r>
            <a:r>
              <a:rPr lang="zh-CN" altLang="en-US" sz="2400" b="1" dirty="0"/>
              <a:t>操作：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dirty="0">
                <a:solidFill>
                  <a:srgbClr val="FF3300"/>
                </a:solidFill>
              </a:rPr>
              <a:t>             DENY  UPDATE, DELETE  ON </a:t>
            </a:r>
            <a:r>
              <a:rPr lang="en-US" altLang="zh-CN" sz="2400" b="1" dirty="0" err="1">
                <a:solidFill>
                  <a:srgbClr val="FF3300"/>
                </a:solidFill>
              </a:rPr>
              <a:t>out_stock</a:t>
            </a:r>
            <a:r>
              <a:rPr lang="en-US" altLang="zh-CN" sz="2400" b="1" dirty="0">
                <a:solidFill>
                  <a:srgbClr val="FF3300"/>
                </a:solidFill>
              </a:rPr>
              <a:t>  TO Mary, John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dirty="0"/>
              <a:t>  </a:t>
            </a:r>
            <a:r>
              <a:rPr lang="zh-CN" altLang="en-US" sz="2400" b="1" dirty="0"/>
              <a:t>对所有 </a:t>
            </a:r>
            <a:r>
              <a:rPr lang="en-US" altLang="zh-CN" sz="2400" b="1" dirty="0" err="1"/>
              <a:t>Accouting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角色成员拒绝 </a:t>
            </a:r>
            <a:r>
              <a:rPr lang="en-US" altLang="zh-CN" sz="2400" b="1" dirty="0"/>
              <a:t>CREATE TABLE </a:t>
            </a:r>
            <a:r>
              <a:rPr lang="zh-CN" altLang="en-US" sz="2400" b="1" dirty="0"/>
              <a:t>权限：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dirty="0"/>
              <a:t>            </a:t>
            </a:r>
            <a:r>
              <a:rPr lang="en-US" altLang="zh-CN" sz="2400" b="1" dirty="0">
                <a:solidFill>
                  <a:srgbClr val="FF0000"/>
                </a:solidFill>
              </a:rPr>
              <a:t>DENY CREATE TABLE TO Accounting  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dirty="0"/>
              <a:t>        </a:t>
            </a:r>
            <a:r>
              <a:rPr lang="zh-CN" altLang="en-US" sz="2400" b="1" dirty="0">
                <a:ea typeface="楷体_GB2312" pitchFamily="49" charset="-122"/>
              </a:rPr>
              <a:t>如果使用 </a:t>
            </a:r>
            <a:r>
              <a:rPr lang="en-US" altLang="zh-CN" sz="2400" b="1" dirty="0">
                <a:ea typeface="楷体_GB2312" pitchFamily="49" charset="-122"/>
              </a:rPr>
              <a:t>DENY </a:t>
            </a:r>
            <a:r>
              <a:rPr lang="zh-CN" altLang="en-US" sz="2400" b="1" dirty="0">
                <a:ea typeface="楷体_GB2312" pitchFamily="49" charset="-122"/>
              </a:rPr>
              <a:t>语句禁止用户获得某个权限，那么以后将该用户添加到已得到某权限的组或角色时，该用户也不能自动这个权限。</a:t>
            </a:r>
            <a:endParaRPr lang="en-US" altLang="zh-CN" sz="2400" b="1" dirty="0"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 b="1" dirty="0">
                <a:ea typeface="楷体_GB2312" pitchFamily="49" charset="-122"/>
              </a:rPr>
              <a:t>              </a:t>
            </a:r>
            <a:r>
              <a:rPr lang="zh-CN" altLang="en-US" sz="2400" b="1" dirty="0">
                <a:ea typeface="楷体_GB2312" pitchFamily="49" charset="-122"/>
              </a:rPr>
              <a:t>如果要解除由于</a:t>
            </a:r>
            <a:r>
              <a:rPr lang="en-US" altLang="zh-CN" sz="2400" b="1" dirty="0">
                <a:ea typeface="楷体_GB2312" pitchFamily="49" charset="-122"/>
              </a:rPr>
              <a:t>DENY</a:t>
            </a:r>
            <a:r>
              <a:rPr lang="zh-CN" altLang="en-US" sz="2400" b="1" dirty="0">
                <a:ea typeface="楷体_GB2312" pitchFamily="49" charset="-122"/>
              </a:rPr>
              <a:t>语句产生的禁止效果，必须使用</a:t>
            </a:r>
            <a:r>
              <a:rPr lang="en-US" altLang="zh-CN" sz="2400" b="1" dirty="0">
                <a:ea typeface="楷体_GB2312" pitchFamily="49" charset="-122"/>
              </a:rPr>
              <a:t>GRANT</a:t>
            </a:r>
            <a:r>
              <a:rPr lang="zh-CN" altLang="en-US" sz="2400" b="1" dirty="0">
                <a:ea typeface="楷体_GB2312" pitchFamily="49" charset="-122"/>
              </a:rPr>
              <a:t>命令为禁止的用户或角色显式授予相应的权限。</a:t>
            </a:r>
            <a:r>
              <a:rPr lang="zh-CN" altLang="en-US" sz="2400" b="1" dirty="0"/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6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9.4.5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</a:p>
        </p:txBody>
      </p:sp>
      <p:sp>
        <p:nvSpPr>
          <p:cNvPr id="9" name="矩形 8"/>
          <p:cNvSpPr/>
          <p:nvPr/>
        </p:nvSpPr>
        <p:spPr>
          <a:xfrm>
            <a:off x="506295" y="731601"/>
            <a:ext cx="9147659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4.</a:t>
            </a:r>
            <a:r>
              <a:rPr lang="zh-CN" altLang="en-US" sz="2800" b="1" dirty="0">
                <a:solidFill>
                  <a:srgbClr val="FF3300"/>
                </a:solidFill>
              </a:rPr>
              <a:t>禁止权限</a:t>
            </a:r>
            <a:endParaRPr lang="en-US" altLang="zh-CN" sz="2800" b="1" dirty="0">
              <a:solidFill>
                <a:srgbClr val="FF3300"/>
              </a:solidFill>
            </a:endParaRPr>
          </a:p>
          <a:p>
            <a:pPr>
              <a:lnSpc>
                <a:spcPct val="105000"/>
              </a:lnSpc>
            </a:pPr>
            <a:r>
              <a:rPr lang="zh-CN" altLang="en-US" sz="2800" b="1" dirty="0"/>
              <a:t>    包括禁止对象权限和禁止语句权限</a:t>
            </a:r>
            <a:endParaRPr lang="en-US" altLang="zh-CN" sz="2800" b="1" dirty="0">
              <a:solidFill>
                <a:srgbClr val="FF3300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1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41"/>
    </mc:Choice>
    <mc:Fallback xmlns="">
      <p:transition spd="slow" advTm="59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67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67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4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71965" y="858981"/>
            <a:ext cx="10985119" cy="23010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600200">
              <a:lnSpc>
                <a:spcPct val="150000"/>
              </a:lnSpc>
              <a:spcAft>
                <a:spcPct val="35000"/>
              </a:spcAft>
            </a:pPr>
            <a:r>
              <a:rPr lang="en-US" altLang="zh-CN" sz="2800" dirty="0">
                <a:solidFill>
                  <a:schemeClr val="tx1"/>
                </a:solidFill>
              </a:rPr>
              <a:t>       </a:t>
            </a:r>
            <a:r>
              <a:rPr lang="zh-CN" altLang="zh-CN" sz="2800" dirty="0">
                <a:solidFill>
                  <a:schemeClr val="tx1"/>
                </a:solidFill>
              </a:rPr>
              <a:t>实现数据库系统安全的技术和方法有多种，最重要的是存取控制技术、视图技术和审计技术。自主存取控制一般通过</a:t>
            </a:r>
            <a:r>
              <a:rPr lang="en-US" altLang="zh-CN" sz="2800" dirty="0">
                <a:solidFill>
                  <a:schemeClr val="tx1"/>
                </a:solidFill>
              </a:rPr>
              <a:t>SQL</a:t>
            </a:r>
            <a:r>
              <a:rPr lang="zh-CN" altLang="zh-CN" sz="2800" dirty="0">
                <a:solidFill>
                  <a:schemeClr val="tx1"/>
                </a:solidFill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</a:rPr>
              <a:t>GRANT</a:t>
            </a:r>
            <a:r>
              <a:rPr lang="zh-CN" altLang="zh-CN" sz="2800" dirty="0">
                <a:solidFill>
                  <a:schemeClr val="tx1"/>
                </a:solidFill>
              </a:rPr>
              <a:t>语句和</a:t>
            </a:r>
            <a:r>
              <a:rPr lang="en-US" altLang="zh-CN" sz="2800" dirty="0">
                <a:solidFill>
                  <a:schemeClr val="tx1"/>
                </a:solidFill>
              </a:rPr>
              <a:t>REVOKE</a:t>
            </a:r>
            <a:r>
              <a:rPr lang="zh-CN" altLang="zh-CN" sz="2800" dirty="0">
                <a:solidFill>
                  <a:schemeClr val="tx1"/>
                </a:solidFill>
              </a:rPr>
              <a:t>语句来实现，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13693" y="3600884"/>
            <a:ext cx="3695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谢谢观看！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05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624417" y="633405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i="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一个数据库使用者，想要登录</a:t>
            </a:r>
            <a:r>
              <a:rPr lang="en-US" altLang="zh-CN" sz="2400" b="1" i="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SQL Server</a:t>
            </a:r>
            <a:r>
              <a:rPr lang="zh-CN" altLang="en-US" sz="2400" b="1" i="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服务器上的数据库，并对数据库中的表执行操作，则该使用者必须经过下图所示的安全验证： 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1" y="1844675"/>
            <a:ext cx="1094528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9.4.2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的安全机制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"/>
    </mc:Choice>
    <mc:Fallback xmlns="">
      <p:transition spd="slow" advTm="2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3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33" y="2133600"/>
            <a:ext cx="859366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" y="908050"/>
            <a:ext cx="11521017" cy="1225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CN" sz="2400" b="1" dirty="0"/>
              <a:t>          </a:t>
            </a:r>
            <a:r>
              <a:rPr lang="zh-CN" altLang="en-US" b="1" dirty="0">
                <a:latin typeface="+mn-ea"/>
              </a:rPr>
              <a:t>在</a:t>
            </a:r>
            <a:r>
              <a:rPr lang="en-US" altLang="zh-CN" b="1" dirty="0">
                <a:latin typeface="+mn-ea"/>
              </a:rPr>
              <a:t>SQL Server</a:t>
            </a:r>
            <a:r>
              <a:rPr lang="zh-CN" altLang="en-US" b="1" dirty="0">
                <a:latin typeface="+mn-ea"/>
              </a:rPr>
              <a:t>中，有登录用户和数据库用户两个概念。一个用户必须首先是一个数据库系统的登录用户，然后才可以访问某一个具体的数据库。</a:t>
            </a:r>
          </a:p>
        </p:txBody>
      </p:sp>
      <p:sp>
        <p:nvSpPr>
          <p:cNvPr id="441350" name="Rectangle 6"/>
          <p:cNvSpPr>
            <a:spLocks noChangeArrowheads="1"/>
          </p:cNvSpPr>
          <p:nvPr/>
        </p:nvSpPr>
        <p:spPr bwMode="auto">
          <a:xfrm>
            <a:off x="239184" y="2565400"/>
            <a:ext cx="3361267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i="0" dirty="0">
                <a:solidFill>
                  <a:srgbClr val="FF0000"/>
                </a:solidFill>
                <a:latin typeface="+mn-ea"/>
                <a:ea typeface="+mn-ea"/>
              </a:rPr>
              <a:t>登录用户</a:t>
            </a:r>
            <a:r>
              <a:rPr lang="en-US" altLang="zh-CN" sz="2400" b="1" i="0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zh-CN" altLang="en-US" sz="2400" b="1" i="0" dirty="0">
                <a:solidFill>
                  <a:srgbClr val="FF0000"/>
                </a:solidFill>
                <a:latin typeface="+mn-ea"/>
                <a:ea typeface="+mn-ea"/>
              </a:rPr>
              <a:t>由系统管理员管理；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i="0" dirty="0">
                <a:solidFill>
                  <a:srgbClr val="FF0000"/>
                </a:solidFill>
                <a:latin typeface="+mn-ea"/>
                <a:ea typeface="+mn-ea"/>
              </a:rPr>
              <a:t>数据库用户</a:t>
            </a:r>
            <a:r>
              <a:rPr lang="en-US" altLang="zh-CN" sz="2400" b="1" i="0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zh-CN" altLang="en-US" sz="2400" b="1" i="0" dirty="0">
                <a:solidFill>
                  <a:srgbClr val="FF0000"/>
                </a:solidFill>
                <a:latin typeface="+mn-ea"/>
                <a:ea typeface="+mn-ea"/>
              </a:rPr>
              <a:t>由数据库管理员管理。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9.4.3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159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70"/>
    </mc:Choice>
    <mc:Fallback xmlns="">
      <p:transition spd="slow" advTm="23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413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196976"/>
            <a:ext cx="109728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1.</a:t>
            </a:r>
            <a:r>
              <a:rPr lang="zh-CN" altLang="en-US" sz="2800" b="1" dirty="0">
                <a:solidFill>
                  <a:srgbClr val="FF3300"/>
                </a:solidFill>
              </a:rPr>
              <a:t>登录用户的管理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/>
              <a:t>  </a:t>
            </a:r>
            <a:r>
              <a:rPr lang="en-US" altLang="zh-CN" sz="2800" b="1" dirty="0"/>
              <a:t>SQL Server </a:t>
            </a:r>
            <a:r>
              <a:rPr lang="zh-CN" altLang="en-US" sz="2800" b="1" dirty="0"/>
              <a:t>有两个常用的默认登录名： 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zh-CN" sz="2800" b="1" dirty="0" err="1">
                <a:solidFill>
                  <a:srgbClr val="FF3300"/>
                </a:solidFill>
              </a:rPr>
              <a:t>sa</a:t>
            </a:r>
            <a:r>
              <a:rPr lang="zh-CN" altLang="en-US" sz="2800" b="1" dirty="0">
                <a:solidFill>
                  <a:srgbClr val="FF3300"/>
                </a:solidFill>
              </a:rPr>
              <a:t>：</a:t>
            </a:r>
            <a:r>
              <a:rPr lang="zh-CN" altLang="en-US" sz="2800" b="1" dirty="0"/>
              <a:t>系统管理员，拥有操作</a:t>
            </a:r>
            <a:r>
              <a:rPr lang="en-US" altLang="zh-CN" sz="2800" b="1" dirty="0"/>
              <a:t>SQL Server</a:t>
            </a:r>
            <a:r>
              <a:rPr lang="zh-CN" altLang="en-US" sz="2800" b="1" dirty="0"/>
              <a:t>系统的所有权限，该登录名不能被删除。</a:t>
            </a:r>
          </a:p>
          <a:p>
            <a:pPr eaLnBrk="1" hangingPunct="1">
              <a:buFont typeface="Wingdings" pitchFamily="2" charset="2"/>
              <a:buChar char="l"/>
            </a:pPr>
            <a:endParaRPr lang="zh-CN" altLang="en-US" sz="2800" b="1" dirty="0"/>
          </a:p>
          <a:p>
            <a:pPr eaLnBrk="1" hangingPunct="1"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FF3300"/>
                </a:solidFill>
              </a:rPr>
              <a:t>  </a:t>
            </a:r>
            <a:r>
              <a:rPr lang="en-US" altLang="zh-CN" sz="2800" b="1" dirty="0">
                <a:solidFill>
                  <a:srgbClr val="FF3300"/>
                </a:solidFill>
              </a:rPr>
              <a:t>BUILTIN\Administrator</a:t>
            </a:r>
            <a:r>
              <a:rPr lang="zh-CN" altLang="en-US" sz="2800" b="1" dirty="0">
                <a:solidFill>
                  <a:srgbClr val="FF3300"/>
                </a:solidFill>
              </a:rPr>
              <a:t>：</a:t>
            </a:r>
            <a:r>
              <a:rPr lang="en-US" altLang="zh-CN" sz="2800" b="1" dirty="0"/>
              <a:t>SQL Server</a:t>
            </a:r>
            <a:r>
              <a:rPr lang="zh-CN" altLang="en-US" sz="2800" b="1" dirty="0"/>
              <a:t>为每个</a:t>
            </a:r>
            <a:r>
              <a:rPr lang="en-US" altLang="zh-CN" sz="2800" b="1" dirty="0"/>
              <a:t>Windows</a:t>
            </a:r>
            <a:r>
              <a:rPr lang="zh-CN" altLang="en-US" sz="2800" b="1" dirty="0"/>
              <a:t>系统管理员提供的默认用户账户，在</a:t>
            </a:r>
            <a:r>
              <a:rPr lang="en-US" altLang="zh-CN" sz="2800" b="1" dirty="0"/>
              <a:t>SQL Server</a:t>
            </a:r>
            <a:r>
              <a:rPr lang="zh-CN" altLang="en-US" sz="2800" b="1" dirty="0"/>
              <a:t>中拥有系统和数据库的所有权限。</a:t>
            </a:r>
            <a:r>
              <a:rPr lang="zh-CN" altLang="en-US" sz="2800" dirty="0"/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9.4.3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59"/>
    </mc:Choice>
    <mc:Fallback xmlns="">
      <p:transition spd="slow" advTm="23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8886" y="1165803"/>
            <a:ext cx="10972800" cy="4752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CN" b="1" dirty="0">
                <a:latin typeface="+mn-ea"/>
              </a:rPr>
              <a:t>—</a:t>
            </a:r>
            <a:r>
              <a:rPr lang="zh-CN" altLang="en-US" b="1" dirty="0">
                <a:latin typeface="+mn-ea"/>
              </a:rPr>
              <a:t>创建新的</a:t>
            </a:r>
            <a:r>
              <a:rPr lang="en-US" altLang="zh-CN" b="1" dirty="0" err="1">
                <a:latin typeface="+mn-ea"/>
              </a:rPr>
              <a:t>SQLServer</a:t>
            </a:r>
            <a:r>
              <a:rPr lang="zh-CN" altLang="en-US" b="1" dirty="0">
                <a:latin typeface="+mn-ea"/>
              </a:rPr>
              <a:t>登录用户</a:t>
            </a:r>
          </a:p>
          <a:p>
            <a:pPr eaLnBrk="1" hangingPunct="1">
              <a:buFontTx/>
              <a:buNone/>
            </a:pPr>
            <a:endParaRPr lang="zh-CN" altLang="en-US" b="1" dirty="0"/>
          </a:p>
          <a:p>
            <a:pPr eaLnBrk="1" hangingPunct="1"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CREATE LOGIN </a:t>
            </a:r>
            <a:r>
              <a:rPr lang="en-US" altLang="zh-CN" b="1" dirty="0" err="1">
                <a:solidFill>
                  <a:srgbClr val="FF0000"/>
                </a:solidFill>
              </a:rPr>
              <a:t>login_name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zh-CN" b="1" dirty="0"/>
              <a:t>{   WITH PASSWORD=password</a:t>
            </a:r>
          </a:p>
          <a:p>
            <a:pPr eaLnBrk="1" hangingPunct="1">
              <a:buFontTx/>
              <a:buNone/>
            </a:pPr>
            <a:r>
              <a:rPr lang="en-US" altLang="zh-CN" b="1" dirty="0"/>
              <a:t>     [ , DEFAULT_DATABASE = database </a:t>
            </a:r>
          </a:p>
          <a:p>
            <a:pPr eaLnBrk="1" hangingPunct="1">
              <a:buFontTx/>
              <a:buNone/>
            </a:pPr>
            <a:r>
              <a:rPr lang="en-US" altLang="zh-CN" b="1" dirty="0"/>
              <a:t>       | DEFAULT_LANGUAGE = language ]</a:t>
            </a:r>
          </a:p>
          <a:p>
            <a:pPr eaLnBrk="1" hangingPunct="1">
              <a:buFontTx/>
              <a:buNone/>
            </a:pPr>
            <a:r>
              <a:rPr lang="en-US" altLang="zh-CN" b="1" dirty="0"/>
              <a:t>       |FROM  WINDOWS </a:t>
            </a:r>
          </a:p>
          <a:p>
            <a:pPr eaLnBrk="1" hangingPunct="1">
              <a:buFontTx/>
              <a:buNone/>
            </a:pPr>
            <a:r>
              <a:rPr lang="en-US" altLang="zh-CN" b="1" dirty="0"/>
              <a:t>     [ WITH DEFAULT_DATABASE = database</a:t>
            </a:r>
          </a:p>
          <a:p>
            <a:pPr eaLnBrk="1" hangingPunct="1">
              <a:buFontTx/>
              <a:buNone/>
            </a:pPr>
            <a:r>
              <a:rPr lang="en-US" altLang="zh-CN" b="1" dirty="0"/>
              <a:t>               | DEFAULT_LANGUAGE = language ]</a:t>
            </a:r>
          </a:p>
          <a:p>
            <a:pPr eaLnBrk="1" hangingPunct="1">
              <a:buFontTx/>
              <a:buNone/>
            </a:pPr>
            <a:r>
              <a:rPr lang="en-US" altLang="zh-CN" b="1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9.4.3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7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9"/>
    </mc:Choice>
    <mc:Fallback xmlns="">
      <p:transition spd="slow" advTm="8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0" y="6381750"/>
            <a:ext cx="12192000" cy="476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2"/>
    </mc:Choice>
    <mc:Fallback xmlns="">
      <p:transition spd="slow" advTm="7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052513"/>
            <a:ext cx="10972800" cy="3384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None/>
            </a:pPr>
            <a:r>
              <a:rPr lang="en-US" altLang="zh-CN" b="1" dirty="0">
                <a:latin typeface="+mn-ea"/>
              </a:rPr>
              <a:t>—</a:t>
            </a:r>
            <a:r>
              <a:rPr lang="zh-CN" altLang="en-US" b="1" dirty="0">
                <a:latin typeface="+mn-ea"/>
              </a:rPr>
              <a:t>创建</a:t>
            </a:r>
            <a:r>
              <a:rPr lang="en-US" altLang="zh-CN" b="1" dirty="0">
                <a:latin typeface="+mn-ea"/>
              </a:rPr>
              <a:t>Windows</a:t>
            </a:r>
            <a:r>
              <a:rPr lang="zh-CN" altLang="en-US" b="1" dirty="0">
                <a:latin typeface="+mn-ea"/>
              </a:rPr>
              <a:t>验证模式登录名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800" b="1" dirty="0"/>
              <a:t>         使用</a:t>
            </a:r>
            <a:r>
              <a:rPr lang="en-US" altLang="zh-CN" sz="2800" b="1" dirty="0"/>
              <a:t>FROM</a:t>
            </a:r>
            <a:r>
              <a:rPr lang="zh-CN" altLang="en-US" sz="2800" b="1" dirty="0"/>
              <a:t>子句，</a:t>
            </a:r>
            <a:r>
              <a:rPr lang="en-US" altLang="zh-CN" sz="2800" b="1" dirty="0"/>
              <a:t>WINDOWS</a:t>
            </a:r>
            <a:r>
              <a:rPr lang="zh-CN" altLang="en-US" sz="2800" b="1" dirty="0"/>
              <a:t>关键字指定将登录名映射到</a:t>
            </a:r>
            <a:r>
              <a:rPr lang="en-US" altLang="zh-CN" sz="2800" b="1" dirty="0"/>
              <a:t>Windows</a:t>
            </a:r>
            <a:r>
              <a:rPr lang="zh-CN" altLang="en-US" sz="2800" b="1" dirty="0"/>
              <a:t>登录名。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b="1" dirty="0"/>
              <a:t>【</a:t>
            </a:r>
            <a:r>
              <a:rPr lang="zh-CN" altLang="en-US" b="1" dirty="0"/>
              <a:t>例</a:t>
            </a:r>
            <a:r>
              <a:rPr lang="en-US" altLang="zh-CN" b="1" dirty="0"/>
              <a:t>】</a:t>
            </a:r>
            <a:r>
              <a:rPr lang="zh-CN" altLang="en-US" sz="2800" b="1" dirty="0"/>
              <a:t>假设本地计算机名为</a:t>
            </a:r>
            <a:r>
              <a:rPr lang="en-US" altLang="zh-CN" sz="2800" b="1" dirty="0"/>
              <a:t>student_1</a:t>
            </a:r>
            <a:r>
              <a:rPr lang="zh-CN" altLang="en-US" sz="2800" b="1" dirty="0"/>
              <a:t>，</a:t>
            </a:r>
            <a:r>
              <a:rPr lang="en-US" altLang="zh-CN" sz="2800" b="1" dirty="0"/>
              <a:t>S1</a:t>
            </a:r>
            <a:r>
              <a:rPr lang="zh-CN" altLang="en-US" sz="2800" b="1" dirty="0"/>
              <a:t>是一个已经创建的</a:t>
            </a:r>
            <a:r>
              <a:rPr lang="en-US" altLang="zh-CN" sz="2800" b="1" dirty="0"/>
              <a:t>Windows</a:t>
            </a:r>
            <a:r>
              <a:rPr lang="zh-CN" altLang="en-US" sz="2800" b="1" dirty="0"/>
              <a:t>用户，创建</a:t>
            </a:r>
            <a:r>
              <a:rPr lang="en-US" altLang="zh-CN" sz="2800" b="1" dirty="0"/>
              <a:t>Windows</a:t>
            </a:r>
            <a:r>
              <a:rPr lang="zh-CN" altLang="en-US" sz="2800" b="1" dirty="0"/>
              <a:t>验证模式下的登录名</a:t>
            </a:r>
            <a:r>
              <a:rPr lang="en-US" altLang="zh-CN" sz="2800" b="1" dirty="0"/>
              <a:t>S1</a:t>
            </a:r>
            <a:r>
              <a:rPr lang="zh-CN" altLang="en-US" sz="2800" b="1" dirty="0"/>
              <a:t>，默认数据库是</a:t>
            </a:r>
            <a:r>
              <a:rPr lang="en-US" altLang="zh-CN" sz="2800" b="1" dirty="0"/>
              <a:t>master</a:t>
            </a:r>
            <a:r>
              <a:rPr lang="zh-CN" altLang="en-US" sz="2800" b="1" dirty="0"/>
              <a:t>：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800" b="1" dirty="0"/>
              <a:t>     </a:t>
            </a:r>
            <a:r>
              <a:rPr lang="en-US" altLang="zh-CN" sz="2800" b="1" dirty="0">
                <a:solidFill>
                  <a:srgbClr val="FF3300"/>
                </a:solidFill>
              </a:rPr>
              <a:t>CREATE LOGIN   [student_1\S1] 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     FROM  WINDOWS 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800" b="1" dirty="0">
                <a:solidFill>
                  <a:srgbClr val="FF3300"/>
                </a:solidFill>
              </a:rPr>
              <a:t>     WITH   DEFAULT_DATABASE=master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en-US" altLang="zh-CN" sz="2800" b="1" dirty="0">
              <a:solidFill>
                <a:srgbClr val="FF33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  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717774" y="8057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9.4.3 SQL Server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220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16"/>
    </mc:Choice>
    <mc:Fallback xmlns="">
      <p:transition spd="slow" advTm="36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5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5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5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5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3|1.9|10.1|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4.6|0.8|3.2|1|3.4|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.6|4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7|9.6|7.3|7.2|7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5.9|14.3|13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6.3|19.3|13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4.9|1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4.1|11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6.2|14.2|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9.7|3.1|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.3|5.7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8|3.7|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4CC2E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18050</TotalTime>
  <Words>2707</Words>
  <Application>Microsoft Macintosh PowerPoint</Application>
  <PresentationFormat>宽屏</PresentationFormat>
  <Paragraphs>320</Paragraphs>
  <Slides>34</Slides>
  <Notes>24</Notes>
  <HiddenSlides>0</HiddenSlides>
  <MMClips>34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华文楷体</vt:lpstr>
      <vt:lpstr>楷体_GB2312</vt:lpstr>
      <vt:lpstr>宋体</vt:lpstr>
      <vt:lpstr>微软雅黑</vt:lpstr>
      <vt:lpstr>Arial</vt:lpstr>
      <vt:lpstr>Calibri</vt:lpstr>
      <vt:lpstr>Calibri Light</vt:lpstr>
      <vt:lpstr>Tahoma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2.数据库用户的管理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zhouping</dc:creator>
  <cp:lastModifiedBy>Qingting Xu</cp:lastModifiedBy>
  <cp:revision>1333</cp:revision>
  <dcterms:created xsi:type="dcterms:W3CDTF">2014-07-02T10:42:00Z</dcterms:created>
  <dcterms:modified xsi:type="dcterms:W3CDTF">2025-09-26T01:25:15Z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所有者">
    <vt:lpwstr>大同煤炭职业技术学院</vt:lpwstr>
  </property>
  <property fmtid="{D5CDD505-2E9C-101B-9397-08002B2CF9AE}" pid="3" name="KSOProductBuildVer">
    <vt:lpwstr>2052-11.1.0.10700</vt:lpwstr>
  </property>
  <property fmtid="{D5CDD505-2E9C-101B-9397-08002B2CF9AE}" pid="4" name="ICV">
    <vt:lpwstr>534E12C6160748D2A280F3B1E62BED98</vt:lpwstr>
  </property>
</Properties>
</file>